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6" r:id="rId4"/>
    <p:sldId id="275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F7E9"/>
    <a:srgbClr val="D7D4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0" d="100"/>
          <a:sy n="50" d="100"/>
        </p:scale>
        <p:origin x="3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CE8A5E4-F412-46F8-82E5-7791A25806EE}" type="datetimeFigureOut">
              <a:rPr lang="ru-RU" smtClean="0"/>
              <a:t>05.02.2019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FD82E05-6896-491D-9F2A-D22AE9146AFD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85011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8A5E4-F412-46F8-82E5-7791A25806EE}" type="datetimeFigureOut">
              <a:rPr lang="ru-RU" smtClean="0"/>
              <a:t>05.02.2019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82E05-6896-491D-9F2A-D22AE9146A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40283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8A5E4-F412-46F8-82E5-7791A25806EE}" type="datetimeFigureOut">
              <a:rPr lang="ru-RU" smtClean="0"/>
              <a:t>05.02.2019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82E05-6896-491D-9F2A-D22AE9146A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1591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8A5E4-F412-46F8-82E5-7791A25806EE}" type="datetimeFigureOut">
              <a:rPr lang="ru-RU" smtClean="0"/>
              <a:t>05.02.2019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82E05-6896-491D-9F2A-D22AE9146A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092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8A5E4-F412-46F8-82E5-7791A25806EE}" type="datetimeFigureOut">
              <a:rPr lang="ru-RU" smtClean="0"/>
              <a:t>05.02.2019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82E05-6896-491D-9F2A-D22AE9146AFD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317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8A5E4-F412-46F8-82E5-7791A25806EE}" type="datetimeFigureOut">
              <a:rPr lang="ru-RU" smtClean="0"/>
              <a:t>05.02.2019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82E05-6896-491D-9F2A-D22AE9146A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9816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8A5E4-F412-46F8-82E5-7791A25806EE}" type="datetimeFigureOut">
              <a:rPr lang="ru-RU" smtClean="0"/>
              <a:t>05.02.2019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82E05-6896-491D-9F2A-D22AE9146A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40574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8A5E4-F412-46F8-82E5-7791A25806EE}" type="datetimeFigureOut">
              <a:rPr lang="ru-RU" smtClean="0"/>
              <a:t>05.02.2019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82E05-6896-491D-9F2A-D22AE9146A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2652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8A5E4-F412-46F8-82E5-7791A25806EE}" type="datetimeFigureOut">
              <a:rPr lang="ru-RU" smtClean="0"/>
              <a:t>05.02.2019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82E05-6896-491D-9F2A-D22AE9146A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8165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8A5E4-F412-46F8-82E5-7791A25806EE}" type="datetimeFigureOut">
              <a:rPr lang="ru-RU" smtClean="0"/>
              <a:t>05.02.2019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82E05-6896-491D-9F2A-D22AE9146A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9960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8A5E4-F412-46F8-82E5-7791A25806EE}" type="datetimeFigureOut">
              <a:rPr lang="ru-RU" smtClean="0"/>
              <a:t>05.02.2019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82E05-6896-491D-9F2A-D22AE9146A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7037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ACE8A5E4-F412-46F8-82E5-7791A25806EE}" type="datetimeFigureOut">
              <a:rPr lang="ru-RU" smtClean="0"/>
              <a:t>05.02.2019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0FD82E05-6896-491D-9F2A-D22AE9146A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1603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infourok.ru/programma-vneurochnoy-deyatelnosti-dorogoyu-dobra-duhovno-nravstvennoe-napravlenie-2243129.html" TargetMode="External"/><Relationship Id="rId2" Type="http://schemas.openxmlformats.org/officeDocument/2006/relationships/hyperlink" Target="https://gigabaza.ru/doc/162584.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nsportal.ru/nachalnaya-shkola/vospitatelnaya-rabota/2015/01/10/programma-vneurochnoy-deyatelnosti-po-dukhovno" TargetMode="External"/><Relationship Id="rId4" Type="http://schemas.openxmlformats.org/officeDocument/2006/relationships/hyperlink" Target="https://infourok.ru/material.html?mid=55423" TargetMode="Externa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nsportal.ru/nachalnaya-shkola/raznoe/2015/04/21/rabochaya-programma-vneurochnoy-deyatelnosti-duhovno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04976" y="3388275"/>
            <a:ext cx="9068586" cy="3053288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РАБОЧАЯ  ПРОГРАММА ВНЕУРОЧНОЙ ДЕЯТЕЛЬНОСТИ</a:t>
            </a:r>
            <a:b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духовно-нравственному направлению</a:t>
            </a:r>
            <a:b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обучающихся 2 классов</a:t>
            </a:r>
            <a:b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кружок</a:t>
            </a:r>
            <a:b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«Азбука нравственности»</a:t>
            </a:r>
            <a:b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 реализации 1 год</a:t>
            </a:r>
            <a:b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 8-9 лет</a:t>
            </a:r>
            <a:r>
              <a:rPr lang="ru-RU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00050" y="4914919"/>
            <a:ext cx="4676932" cy="187743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Автор программы:</a:t>
            </a:r>
          </a:p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Сидоренко Елена Алексеевна</a:t>
            </a:r>
          </a:p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начальных классов </a:t>
            </a:r>
          </a:p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 Белореченска</a:t>
            </a:r>
          </a:p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4152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43263" y="223837"/>
            <a:ext cx="5014913" cy="6477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Планируемые результаты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28625" y="985838"/>
            <a:ext cx="11372849" cy="5486400"/>
          </a:xfrm>
        </p:spPr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</a:rPr>
              <a:t>Первый уровень результатов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– учащиеся должны знать о моральных нормах и правилах нравственного поведения, в том числе об этических нормах взаимоотношений в семье, между поколениями, носителями разных убеждений, представителями различных социальных групп.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Для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достижения данного уровня результатов необходимо: сформировать позитивное отношение учащихся к занятиям этической грамматикой и к этическим нормам взаимоотношения с окружающими. </a:t>
            </a:r>
          </a:p>
          <a:p>
            <a:pPr marL="45720" indent="0">
              <a:buNone/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</a:rPr>
              <a:t>Второй уровень результатов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- получение обучающимися опыта переживания и позитивного отношения к базовым ценностям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общества. Для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достижения данного уровня результатов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необходимо: воспитать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взаимоотношения обучающихся на уровне класса, то есть  дружественной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просоциальной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среды, в которой каждый ребенок получает практическое подтверждение приобретенных знаний и начинает их ценить.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Учащиеся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должны получить опыт взаимодействия со сверстниками, старшими  и младшими детьми, взрослыми в соответствии с общепринятыми нравственными нормами.</a:t>
            </a:r>
          </a:p>
          <a:p>
            <a:pPr marL="45720" indent="0">
              <a:buNone/>
            </a:pP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Третий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</a:rPr>
              <a:t>уровень результатов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-  получение обучающимися опыта самостоятельной общественной деятельности, ощущение себя гражданином, социальным деятелем, свободным человеком.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Для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его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достижения необходимо сформировать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навык взаимодействия обучающихся с представителями различных социальных субъектов, в том числе за пределами образовательного учреждения, в открытой общественной среде.</a:t>
            </a:r>
          </a:p>
        </p:txBody>
      </p:sp>
    </p:spTree>
    <p:extLst>
      <p:ext uri="{BB962C8B-B14F-4D97-AF65-F5344CB8AC3E}">
        <p14:creationId xmlns:p14="http://schemas.microsoft.com/office/powerpoint/2010/main" val="1606330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3063" y="223837"/>
            <a:ext cx="8458200" cy="6477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Личностные, </a:t>
            </a:r>
            <a:r>
              <a:rPr lang="ru-RU" sz="32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метапредметные</a:t>
            </a:r>
            <a:r>
              <a:rPr lang="ru-RU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результаты.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28625" y="985838"/>
            <a:ext cx="11372849" cy="548640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Личностные: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формировать ориентацию в нравственном содержании и смысле, как собственных поступков, так и поступков окружающих людей;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формировать знание основных моральных норм и ориентация на их выполнение;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развивать этические чувства — стыд, вину, совесть как регуляторы морального поведения;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развивать </a:t>
            </a:r>
            <a:r>
              <a:rPr lang="ru-RU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эмпатию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, как понимание чувств других людей и сопереживание им.</a:t>
            </a:r>
          </a:p>
          <a:p>
            <a:pPr marL="45720" indent="0">
              <a:buClr>
                <a:schemeClr val="accent1">
                  <a:lumMod val="75000"/>
                </a:schemeClr>
              </a:buClr>
              <a:buNone/>
            </a:pP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Регулятивные: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учитывать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выделенные учителем ориентиры действия в новом учебном материале в сотрудничестве с учителем;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планировать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свои действия в соответствии с поставленной задачей и условиями её реализации, в том числе во внутреннем плане;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адекватно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воспринимать предложения и оценку учителей, товарищей, родителей и других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людей.</a:t>
            </a:r>
            <a:endParaRPr lang="ru-RU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0561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3063" y="223837"/>
            <a:ext cx="8458200" cy="6477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Личностные, </a:t>
            </a:r>
            <a:r>
              <a:rPr lang="ru-RU" sz="32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метапредметные</a:t>
            </a:r>
            <a:r>
              <a:rPr lang="ru-RU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результаты.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28625" y="985838"/>
            <a:ext cx="11372849" cy="548640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Познавательные: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осуществлять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поиск необходимой информации для выполнения учебных заданий с использованием учебной литературы, энциклопедий, справочников (включая электронные, цифровые), в открытом информационном пространстве, в том числе контролируемом пространстве Интернета;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строить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сообщения в устной и письменной форме;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осуществлять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анализ объектов с выделением существенных и несущественных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признаков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  <a:endParaRPr lang="ru-RU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</a:rPr>
              <a:t>Коммуникативные:</a:t>
            </a:r>
            <a:endParaRPr lang="ru-RU" b="1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учитывать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разные мнения и стремиться к координации различных позиций в сотрудничестве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;</a:t>
            </a:r>
            <a:endParaRPr lang="ru-RU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формулировать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собственное мнение и позицию;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договариваться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и приходить к общему решению в совместной деятельности, в том числе в ситуации столкновения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интересов.</a:t>
            </a:r>
            <a:endParaRPr lang="ru-RU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6172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71650" y="223844"/>
            <a:ext cx="8458200" cy="647700"/>
          </a:xfrm>
        </p:spPr>
        <p:txBody>
          <a:bodyPr>
            <a:normAutofit/>
          </a:bodyPr>
          <a:lstStyle/>
          <a:p>
            <a:pPr algn="ctr"/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Календарно-тематическое планирование</a:t>
            </a: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71559904"/>
              </p:ext>
            </p:extLst>
          </p:nvPr>
        </p:nvGraphicFramePr>
        <p:xfrm>
          <a:off x="528640" y="871545"/>
          <a:ext cx="11129959" cy="5614978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1144417">
                  <a:extLst>
                    <a:ext uri="{9D8B030D-6E8A-4147-A177-3AD203B41FA5}">
                      <a16:colId xmlns:a16="http://schemas.microsoft.com/office/drawing/2014/main" val="614725013"/>
                    </a:ext>
                  </a:extLst>
                </a:gridCol>
                <a:gridCol w="4696127">
                  <a:extLst>
                    <a:ext uri="{9D8B030D-6E8A-4147-A177-3AD203B41FA5}">
                      <a16:colId xmlns:a16="http://schemas.microsoft.com/office/drawing/2014/main" val="944734768"/>
                    </a:ext>
                  </a:extLst>
                </a:gridCol>
                <a:gridCol w="711747">
                  <a:extLst>
                    <a:ext uri="{9D8B030D-6E8A-4147-A177-3AD203B41FA5}">
                      <a16:colId xmlns:a16="http://schemas.microsoft.com/office/drawing/2014/main" val="1336797547"/>
                    </a:ext>
                  </a:extLst>
                </a:gridCol>
                <a:gridCol w="1144417">
                  <a:extLst>
                    <a:ext uri="{9D8B030D-6E8A-4147-A177-3AD203B41FA5}">
                      <a16:colId xmlns:a16="http://schemas.microsoft.com/office/drawing/2014/main" val="1204236509"/>
                    </a:ext>
                  </a:extLst>
                </a:gridCol>
                <a:gridCol w="1144417">
                  <a:extLst>
                    <a:ext uri="{9D8B030D-6E8A-4147-A177-3AD203B41FA5}">
                      <a16:colId xmlns:a16="http://schemas.microsoft.com/office/drawing/2014/main" val="757058651"/>
                    </a:ext>
                  </a:extLst>
                </a:gridCol>
                <a:gridCol w="1144417">
                  <a:extLst>
                    <a:ext uri="{9D8B030D-6E8A-4147-A177-3AD203B41FA5}">
                      <a16:colId xmlns:a16="http://schemas.microsoft.com/office/drawing/2014/main" val="81100507"/>
                    </a:ext>
                  </a:extLst>
                </a:gridCol>
                <a:gridCol w="1144417">
                  <a:extLst>
                    <a:ext uri="{9D8B030D-6E8A-4147-A177-3AD203B41FA5}">
                      <a16:colId xmlns:a16="http://schemas.microsoft.com/office/drawing/2014/main" val="2314795909"/>
                    </a:ext>
                  </a:extLst>
                </a:gridCol>
              </a:tblGrid>
              <a:tr h="568220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п/п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9" marR="6350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(разделы и темы)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9" marR="6350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9" marR="6350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Дата проведения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9" marR="6350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4738231"/>
                  </a:ext>
                </a:extLst>
              </a:tr>
              <a:tr h="29432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2-а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9" marR="6350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2-б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9" marR="6350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2-в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9" marR="6350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2-г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9" marR="6350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4443624"/>
                  </a:ext>
                </a:extLst>
              </a:tr>
              <a:tr h="3090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9" marR="6350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РАЗДЕЛ </a:t>
                      </a:r>
                      <a:r>
                        <a:rPr lang="ru-RU" sz="1400" b="1" spc="-25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«ШКОЛЬНЫЙ ЭТИКЕТ»</a:t>
                      </a:r>
                      <a:endParaRPr lang="ru-RU" sz="1400" b="1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9" marR="6350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44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9" marR="6350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44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9" marR="6350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44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9" marR="6350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44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9" marR="6350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44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9" marR="6350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44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0278807"/>
                  </a:ext>
                </a:extLst>
              </a:tr>
              <a:tr h="3090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9" marR="6350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Что такое школьная дисциплина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9" marR="6350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9" marR="6350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03.09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9" marR="6350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04.09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9" marR="6350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03.09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9" marR="6350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05.09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9" marR="6350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8469918"/>
                  </a:ext>
                </a:extLst>
              </a:tr>
              <a:tr h="5415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9" marR="6350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Люби книгу.  Работа в классной библиотеке- ремонт книг.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9" marR="6350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9" marR="6350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10.09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9" marR="6350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11.09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9" marR="6350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10.09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9" marR="6350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12.09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9" marR="6350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5732346"/>
                  </a:ext>
                </a:extLst>
              </a:tr>
              <a:tr h="5415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9" marR="6350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Люби книгу.   Экскурсия в школьную библиотеку.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9" marR="6350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9" marR="6350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17.09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9" marR="6350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18.09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9" marR="6350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17.09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9" marR="6350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19.09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9" marR="6350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7143941"/>
                  </a:ext>
                </a:extLst>
              </a:tr>
              <a:tr h="5415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9" marR="6350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Твоя школа. Работа на пришкольном участке. 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9" marR="6350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9" marR="6350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24.09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9" marR="6350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25.09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9" marR="6350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24.09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9" marR="6350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26.09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9" marR="6350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1039751"/>
                  </a:ext>
                </a:extLst>
              </a:tr>
              <a:tr h="5415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9" marR="6350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Твоя школа. Стихи и загадки о школе, школьной жизни.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9" marR="6350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9" marR="6350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01.10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9" marR="6350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02.10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9" marR="6350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01.10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9" marR="6350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03.10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9" marR="6350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9053967"/>
                  </a:ext>
                </a:extLst>
              </a:tr>
              <a:tr h="2707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9" marR="6350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Твой класс.  Обязанности в классе.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9" marR="6350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9" marR="6350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08.10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9" marR="6350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09.10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9" marR="6350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08.10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9" marR="6350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10.10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9" marR="6350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2546775"/>
                  </a:ext>
                </a:extLst>
              </a:tr>
              <a:tr h="5415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9" marR="6350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Твой класс.  Игры на сплочение коллектива.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9" marR="6350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9" marR="6350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15.10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9" marR="6350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16.10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9" marR="6350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15.10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9" marR="6350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17.10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9" marR="6350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1474555"/>
                  </a:ext>
                </a:extLst>
              </a:tr>
              <a:tr h="2707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9" marR="6350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Соблюдение чистоты и порядка.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9" marR="6350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9" marR="6350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22.10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9" marR="6350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23.10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9" marR="6350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22.10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9" marR="6350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24.10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9" marR="6350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8888166"/>
                  </a:ext>
                </a:extLst>
              </a:tr>
              <a:tr h="3433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IV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9" marR="6350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РАЗДЕЛ «ВНЕШКОЛЬНЫЙ ЭТИКЕТ»</a:t>
                      </a:r>
                      <a:endParaRPr lang="ru-RU" sz="1400" b="1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9" marR="6350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44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9" marR="6350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44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9" marR="6350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44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9" marR="6350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44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9" marR="6350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44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9" marR="6350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44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2310534"/>
                  </a:ext>
                </a:extLst>
              </a:tr>
              <a:tr h="5415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9-11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9" marR="6350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Бережное отношение к природе.  Экскурсия на природу.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9" marR="6350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9" marR="6350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05.11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9" marR="6350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06.11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9" marR="6350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05.11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9" marR="6350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07.11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9" marR="6350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172265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5811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71650" y="223844"/>
            <a:ext cx="8458200" cy="647700"/>
          </a:xfrm>
        </p:spPr>
        <p:txBody>
          <a:bodyPr>
            <a:normAutofit/>
          </a:bodyPr>
          <a:lstStyle/>
          <a:p>
            <a:pPr algn="ctr"/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Календарно-тематическое планирование</a:t>
            </a: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53778223"/>
              </p:ext>
            </p:extLst>
          </p:nvPr>
        </p:nvGraphicFramePr>
        <p:xfrm>
          <a:off x="528640" y="871546"/>
          <a:ext cx="11129959" cy="5329226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757235">
                  <a:extLst>
                    <a:ext uri="{9D8B030D-6E8A-4147-A177-3AD203B41FA5}">
                      <a16:colId xmlns:a16="http://schemas.microsoft.com/office/drawing/2014/main" val="614725013"/>
                    </a:ext>
                  </a:extLst>
                </a:gridCol>
                <a:gridCol w="5083309">
                  <a:extLst>
                    <a:ext uri="{9D8B030D-6E8A-4147-A177-3AD203B41FA5}">
                      <a16:colId xmlns:a16="http://schemas.microsoft.com/office/drawing/2014/main" val="944734768"/>
                    </a:ext>
                  </a:extLst>
                </a:gridCol>
                <a:gridCol w="711747">
                  <a:extLst>
                    <a:ext uri="{9D8B030D-6E8A-4147-A177-3AD203B41FA5}">
                      <a16:colId xmlns:a16="http://schemas.microsoft.com/office/drawing/2014/main" val="1336797547"/>
                    </a:ext>
                  </a:extLst>
                </a:gridCol>
                <a:gridCol w="1144417">
                  <a:extLst>
                    <a:ext uri="{9D8B030D-6E8A-4147-A177-3AD203B41FA5}">
                      <a16:colId xmlns:a16="http://schemas.microsoft.com/office/drawing/2014/main" val="1204236509"/>
                    </a:ext>
                  </a:extLst>
                </a:gridCol>
                <a:gridCol w="1144417">
                  <a:extLst>
                    <a:ext uri="{9D8B030D-6E8A-4147-A177-3AD203B41FA5}">
                      <a16:colId xmlns:a16="http://schemas.microsoft.com/office/drawing/2014/main" val="757058651"/>
                    </a:ext>
                  </a:extLst>
                </a:gridCol>
                <a:gridCol w="1144417">
                  <a:extLst>
                    <a:ext uri="{9D8B030D-6E8A-4147-A177-3AD203B41FA5}">
                      <a16:colId xmlns:a16="http://schemas.microsoft.com/office/drawing/2014/main" val="81100507"/>
                    </a:ext>
                  </a:extLst>
                </a:gridCol>
                <a:gridCol w="1144417">
                  <a:extLst>
                    <a:ext uri="{9D8B030D-6E8A-4147-A177-3AD203B41FA5}">
                      <a16:colId xmlns:a16="http://schemas.microsoft.com/office/drawing/2014/main" val="2314795909"/>
                    </a:ext>
                  </a:extLst>
                </a:gridCol>
              </a:tblGrid>
              <a:tr h="5278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РАЗДЕЛ </a:t>
                      </a:r>
                      <a:r>
                        <a:rPr lang="ru-RU" sz="1400" b="1" spc="-3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«</a:t>
                      </a:r>
                      <a:r>
                        <a:rPr lang="ru-RU" sz="1400" b="1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ПРАВИЛА ОБЩЕНИЯ»</a:t>
                      </a:r>
                      <a:endParaRPr lang="ru-RU" sz="1400" b="1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2310534"/>
                  </a:ext>
                </a:extLst>
              </a:tr>
              <a:tr h="5278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Внимательность к окружающим.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12.11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13.11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12.11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14.11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3705473"/>
                  </a:ext>
                </a:extLst>
              </a:tr>
              <a:tr h="5278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Обязательность. Дал слово - держи его.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19.11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20.11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19.11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21.11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2904772"/>
                  </a:ext>
                </a:extLst>
              </a:tr>
              <a:tr h="5278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Разговор по телефону с друзьями.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26.11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27.11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26.11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28.11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90063112"/>
                  </a:ext>
                </a:extLst>
              </a:tr>
              <a:tr h="5278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Доброжелательность в общении.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03.12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04.12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03.12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05.12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7313384"/>
                  </a:ext>
                </a:extLst>
              </a:tr>
              <a:tr h="5278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Поступки твои и других (их оценка).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10.12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11.12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10.12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12.12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1079690"/>
                  </a:ext>
                </a:extLst>
              </a:tr>
              <a:tr h="10556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Ждем гостей.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Сервировка стола для чаепития. 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17.12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18.12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17.12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19.12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9553909"/>
                  </a:ext>
                </a:extLst>
              </a:tr>
              <a:tr h="5565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IV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РАЗДЕЛ «ВНЕШКОЛЬНЫЙ ЭТИКЕТ» (ПРОДОЛЖЕНИЕ)</a:t>
                      </a:r>
                      <a:endParaRPr lang="ru-RU" sz="1400" b="1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44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44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44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44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44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44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2791396"/>
                  </a:ext>
                </a:extLst>
              </a:tr>
              <a:tr h="5499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18-20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Правила поведения в театре.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28.12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17.12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28.12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27.12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172265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5912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71650" y="223844"/>
            <a:ext cx="8458200" cy="647700"/>
          </a:xfrm>
        </p:spPr>
        <p:txBody>
          <a:bodyPr>
            <a:normAutofit/>
          </a:bodyPr>
          <a:lstStyle/>
          <a:p>
            <a:pPr algn="ctr"/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Календарно-тематическое планирование</a:t>
            </a: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4017903"/>
              </p:ext>
            </p:extLst>
          </p:nvPr>
        </p:nvGraphicFramePr>
        <p:xfrm>
          <a:off x="509666" y="871545"/>
          <a:ext cx="11242625" cy="5694149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714439">
                  <a:extLst>
                    <a:ext uri="{9D8B030D-6E8A-4147-A177-3AD203B41FA5}">
                      <a16:colId xmlns:a16="http://schemas.microsoft.com/office/drawing/2014/main" val="625481785"/>
                    </a:ext>
                  </a:extLst>
                </a:gridCol>
                <a:gridCol w="4951329">
                  <a:extLst>
                    <a:ext uri="{9D8B030D-6E8A-4147-A177-3AD203B41FA5}">
                      <a16:colId xmlns:a16="http://schemas.microsoft.com/office/drawing/2014/main" val="3440505224"/>
                    </a:ext>
                  </a:extLst>
                </a:gridCol>
                <a:gridCol w="750425">
                  <a:extLst>
                    <a:ext uri="{9D8B030D-6E8A-4147-A177-3AD203B41FA5}">
                      <a16:colId xmlns:a16="http://schemas.microsoft.com/office/drawing/2014/main" val="2295356177"/>
                    </a:ext>
                  </a:extLst>
                </a:gridCol>
                <a:gridCol w="1206608">
                  <a:extLst>
                    <a:ext uri="{9D8B030D-6E8A-4147-A177-3AD203B41FA5}">
                      <a16:colId xmlns:a16="http://schemas.microsoft.com/office/drawing/2014/main" val="3068639314"/>
                    </a:ext>
                  </a:extLst>
                </a:gridCol>
                <a:gridCol w="1206608">
                  <a:extLst>
                    <a:ext uri="{9D8B030D-6E8A-4147-A177-3AD203B41FA5}">
                      <a16:colId xmlns:a16="http://schemas.microsoft.com/office/drawing/2014/main" val="3179662961"/>
                    </a:ext>
                  </a:extLst>
                </a:gridCol>
                <a:gridCol w="1206608">
                  <a:extLst>
                    <a:ext uri="{9D8B030D-6E8A-4147-A177-3AD203B41FA5}">
                      <a16:colId xmlns:a16="http://schemas.microsoft.com/office/drawing/2014/main" val="273145739"/>
                    </a:ext>
                  </a:extLst>
                </a:gridCol>
                <a:gridCol w="1206608">
                  <a:extLst>
                    <a:ext uri="{9D8B030D-6E8A-4147-A177-3AD203B41FA5}">
                      <a16:colId xmlns:a16="http://schemas.microsoft.com/office/drawing/2014/main" val="2429765777"/>
                    </a:ext>
                  </a:extLst>
                </a:gridCol>
              </a:tblGrid>
              <a:tr h="56848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III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59" marR="4245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РАЗДЕЛ  «О ТРУДОЛЮБИИ. КУЛЬТУРА ВНЕШНЕГО ВИДА»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59" marR="4245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59" marR="4245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59" marR="4245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59" marR="4245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59" marR="4245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59" marR="4245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4445904"/>
                  </a:ext>
                </a:extLst>
              </a:tr>
              <a:tr h="73223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59" marR="4245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«Учусь все делать сам».  Чтение рассказа </a:t>
                      </a:r>
                      <a:r>
                        <a:rPr lang="ru-RU" sz="140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Н.Носова</a:t>
                      </a: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«Заплатка».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59" marR="4245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59" marR="4245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14.01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59" marR="4245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15.01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59" marR="4245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14.01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59" marR="4245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16.01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59" marR="4245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79535159"/>
                  </a:ext>
                </a:extLst>
              </a:tr>
              <a:tr h="73223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59" marR="4245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«Учусь все делать сам».   Пришивание пуговиц.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59" marR="4245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59" marR="4245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28.01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59" marR="4245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29.01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59" marR="4245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28.01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59" marR="4245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30.01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59" marR="4245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8411101"/>
                  </a:ext>
                </a:extLst>
              </a:tr>
              <a:tr h="73223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59" marR="4245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Помогаю своим трудом дома и в школе.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59" marR="4245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59" marR="4245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11.02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59" marR="4245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12.02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59" marR="4245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11.02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59" marR="4245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13.02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59" marR="4245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6186695"/>
                  </a:ext>
                </a:extLst>
              </a:tr>
              <a:tr h="4814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59" marR="4245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Что значит быть бережливым? 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59" marR="4245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59" marR="4245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25.02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59" marR="4245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26.02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59" marR="4245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25.02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59" marR="4245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27.02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59" marR="4245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5876774"/>
                  </a:ext>
                </a:extLst>
              </a:tr>
              <a:tr h="12337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59" marR="4245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Правила личной гигиены. Просмотр мультфильма К.Чуковский «Федорино горе»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59" marR="4245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59" marR="4245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11.03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59" marR="4245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12.03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59" marR="4245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11.03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59" marR="4245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13.03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59" marR="4245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7325531"/>
                  </a:ext>
                </a:extLst>
              </a:tr>
              <a:tr h="4814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IV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59" marR="4245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РАЗДЕЛ «ВНЕШКОЛЬНЫЙ ЭТИКЕТ» (ПРОДОЛЖЕНИЕ)</a:t>
                      </a:r>
                      <a:endParaRPr lang="ru-RU" sz="1400" b="1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59" marR="4245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44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400" b="1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59" marR="4245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44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59" marR="4245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44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400" b="1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59" marR="4245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44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400" b="1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59" marR="4245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44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400" b="1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59" marR="4245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44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0840886"/>
                  </a:ext>
                </a:extLst>
              </a:tr>
              <a:tr h="73223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26-28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59" marR="4245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Правила поведения в музее.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59" marR="4245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59" marR="4245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25.03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59" marR="4245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26.03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59" marR="4245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25.03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59" marR="4245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26.03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459" marR="4245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345183"/>
                  </a:ext>
                </a:extLst>
              </a:tr>
            </a:tbl>
          </a:graphicData>
        </a:graphic>
      </p:graphicFrame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3994150" y="20574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3028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71650" y="223844"/>
            <a:ext cx="8458200" cy="647700"/>
          </a:xfrm>
        </p:spPr>
        <p:txBody>
          <a:bodyPr>
            <a:normAutofit/>
          </a:bodyPr>
          <a:lstStyle/>
          <a:p>
            <a:pPr algn="ctr"/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Календарно-тематическое планирование</a:t>
            </a:r>
          </a:p>
        </p:txBody>
      </p:sp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3994150" y="20574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1726448"/>
              </p:ext>
            </p:extLst>
          </p:nvPr>
        </p:nvGraphicFramePr>
        <p:xfrm>
          <a:off x="389744" y="1079289"/>
          <a:ext cx="11377536" cy="5396461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723013">
                  <a:extLst>
                    <a:ext uri="{9D8B030D-6E8A-4147-A177-3AD203B41FA5}">
                      <a16:colId xmlns:a16="http://schemas.microsoft.com/office/drawing/2014/main" val="2257547689"/>
                    </a:ext>
                  </a:extLst>
                </a:gridCol>
                <a:gridCol w="5010744">
                  <a:extLst>
                    <a:ext uri="{9D8B030D-6E8A-4147-A177-3AD203B41FA5}">
                      <a16:colId xmlns:a16="http://schemas.microsoft.com/office/drawing/2014/main" val="1001043940"/>
                    </a:ext>
                  </a:extLst>
                </a:gridCol>
                <a:gridCol w="759431">
                  <a:extLst>
                    <a:ext uri="{9D8B030D-6E8A-4147-A177-3AD203B41FA5}">
                      <a16:colId xmlns:a16="http://schemas.microsoft.com/office/drawing/2014/main" val="4030618946"/>
                    </a:ext>
                  </a:extLst>
                </a:gridCol>
                <a:gridCol w="1221087">
                  <a:extLst>
                    <a:ext uri="{9D8B030D-6E8A-4147-A177-3AD203B41FA5}">
                      <a16:colId xmlns:a16="http://schemas.microsoft.com/office/drawing/2014/main" val="2415083454"/>
                    </a:ext>
                  </a:extLst>
                </a:gridCol>
                <a:gridCol w="1221087">
                  <a:extLst>
                    <a:ext uri="{9D8B030D-6E8A-4147-A177-3AD203B41FA5}">
                      <a16:colId xmlns:a16="http://schemas.microsoft.com/office/drawing/2014/main" val="104565215"/>
                    </a:ext>
                  </a:extLst>
                </a:gridCol>
                <a:gridCol w="1221087">
                  <a:extLst>
                    <a:ext uri="{9D8B030D-6E8A-4147-A177-3AD203B41FA5}">
                      <a16:colId xmlns:a16="http://schemas.microsoft.com/office/drawing/2014/main" val="4116780276"/>
                    </a:ext>
                  </a:extLst>
                </a:gridCol>
                <a:gridCol w="1221087">
                  <a:extLst>
                    <a:ext uri="{9D8B030D-6E8A-4147-A177-3AD203B41FA5}">
                      <a16:colId xmlns:a16="http://schemas.microsoft.com/office/drawing/2014/main" val="1048333646"/>
                    </a:ext>
                  </a:extLst>
                </a:gridCol>
              </a:tblGrid>
              <a:tr h="6796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III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Раздел  «О трудолюбии. Культура внешнего вида» (продолжение)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7525161"/>
                  </a:ext>
                </a:extLst>
              </a:tr>
              <a:tr h="6796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Как ты выполняешь правила личной гигиены. Игры.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01.04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02.04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01.04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03.04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9021321"/>
                  </a:ext>
                </a:extLst>
              </a:tr>
              <a:tr h="4238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Одежду нужно беречь.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15.04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16.04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15.04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17.04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4028019"/>
                  </a:ext>
                </a:extLst>
              </a:tr>
              <a:tr h="6796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IV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Раздел «Внешкольный этикет» (продолжение)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44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44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44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44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44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44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5967487"/>
                  </a:ext>
                </a:extLst>
              </a:tr>
              <a:tr h="7427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31-</a:t>
                      </a: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Правила поведения на выставке.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29.04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30.04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29.04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24.04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8083739"/>
                  </a:ext>
                </a:extLst>
              </a:tr>
              <a:tr h="7427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Меня пригласили на день рождения. Составление памятки гостя.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13.05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14.05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13.05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15.05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95782953"/>
                  </a:ext>
                </a:extLst>
              </a:tr>
              <a:tr h="10306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Меня пригласили на день рождения.  Разучивание коллективных подвижных игр.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20.05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21.05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20.05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22.05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6430092"/>
                  </a:ext>
                </a:extLst>
              </a:tr>
              <a:tr h="4174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0779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6589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71650" y="223843"/>
            <a:ext cx="8458200" cy="975369"/>
          </a:xfrm>
        </p:spPr>
        <p:txBody>
          <a:bodyPr>
            <a:normAutofit/>
          </a:bodyPr>
          <a:lstStyle/>
          <a:p>
            <a:pPr algn="ctr"/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Примерные программы по духовно – нравственному направлению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3994150" y="20574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2760236"/>
              </p:ext>
            </p:extLst>
          </p:nvPr>
        </p:nvGraphicFramePr>
        <p:xfrm>
          <a:off x="735872" y="1257466"/>
          <a:ext cx="10806554" cy="53177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44753">
                  <a:extLst>
                    <a:ext uri="{9D8B030D-6E8A-4147-A177-3AD203B41FA5}">
                      <a16:colId xmlns:a16="http://schemas.microsoft.com/office/drawing/2014/main" val="277142225"/>
                    </a:ext>
                  </a:extLst>
                </a:gridCol>
                <a:gridCol w="1984563">
                  <a:extLst>
                    <a:ext uri="{9D8B030D-6E8A-4147-A177-3AD203B41FA5}">
                      <a16:colId xmlns:a16="http://schemas.microsoft.com/office/drawing/2014/main" val="1647254868"/>
                    </a:ext>
                  </a:extLst>
                </a:gridCol>
                <a:gridCol w="3138379">
                  <a:extLst>
                    <a:ext uri="{9D8B030D-6E8A-4147-A177-3AD203B41FA5}">
                      <a16:colId xmlns:a16="http://schemas.microsoft.com/office/drawing/2014/main" val="1599328234"/>
                    </a:ext>
                  </a:extLst>
                </a:gridCol>
                <a:gridCol w="5238859">
                  <a:extLst>
                    <a:ext uri="{9D8B030D-6E8A-4147-A177-3AD203B41FA5}">
                      <a16:colId xmlns:a16="http://schemas.microsoft.com/office/drawing/2014/main" val="1869136941"/>
                    </a:ext>
                  </a:extLst>
                </a:gridCol>
              </a:tblGrid>
              <a:tr h="987308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2000" b="1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Направление</a:t>
                      </a:r>
                      <a:endParaRPr lang="ru-RU" sz="2000" b="1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Название программы</a:t>
                      </a:r>
                      <a:endParaRPr lang="ru-RU" sz="2000" b="1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Учебно-методическое сопровождение</a:t>
                      </a:r>
                    </a:p>
                    <a:p>
                      <a:pPr algn="ctr"/>
                      <a:endParaRPr lang="ru-RU" sz="2000" b="1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1115814"/>
                  </a:ext>
                </a:extLst>
              </a:tr>
              <a:tr h="1008092">
                <a:tc rowSpan="4"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000" b="1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7E9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Духовно-нравственное</a:t>
                      </a:r>
                      <a:endParaRPr lang="ru-RU" sz="2000" b="1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7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 – гражданин России</a:t>
                      </a:r>
                      <a:endParaRPr lang="ru-RU" sz="2000" b="1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7E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err="1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Панева</a:t>
                      </a:r>
                      <a:r>
                        <a:rPr lang="ru-RU" sz="2000" b="1" dirty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Е. М.</a:t>
                      </a:r>
                    </a:p>
                    <a:p>
                      <a:pPr algn="ctr"/>
                      <a:r>
                        <a:rPr lang="ru-RU" sz="2000" b="1" dirty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2"/>
                        </a:rPr>
                        <a:t>Я – гражданин России</a:t>
                      </a:r>
                      <a:endParaRPr lang="ru-RU" sz="2000" b="1" dirty="0" smtClean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2000" b="1" dirty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Авторская программа курса.</a:t>
                      </a:r>
                      <a:endParaRPr lang="ru-RU" sz="2000" b="1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7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8637374"/>
                  </a:ext>
                </a:extLst>
              </a:tr>
              <a:tr h="572012">
                <a:tc vMerge="1"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b="1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Дорогою добра</a:t>
                      </a:r>
                      <a:endParaRPr lang="ru-RU" sz="2000" b="1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Варфоломеева Е. Ю.</a:t>
                      </a:r>
                    </a:p>
                    <a:p>
                      <a:pPr algn="ctr"/>
                      <a:r>
                        <a:rPr lang="ru-RU" sz="2000" b="1" dirty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3"/>
                        </a:rPr>
                        <a:t>Дорогою добра</a:t>
                      </a:r>
                      <a:endParaRPr lang="ru-RU" sz="2000" b="1" dirty="0" smtClean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2000" b="1" dirty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Авторская программа курса.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6640886"/>
                  </a:ext>
                </a:extLst>
              </a:tr>
              <a:tr h="572012">
                <a:tc vMerge="1"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b="1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Разноцветный мир моей души</a:t>
                      </a:r>
                      <a:endParaRPr lang="ru-RU" sz="2000" b="1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Малахова Н.Н.</a:t>
                      </a:r>
                      <a:endParaRPr lang="ru-RU" sz="20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  <a:hlinkClick r:id="rId4"/>
                      </a:endParaRPr>
                    </a:p>
                    <a:p>
                      <a:pPr algn="ctr"/>
                      <a:r>
                        <a:rPr lang="ru-RU" sz="2000" b="1" dirty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4"/>
                        </a:rPr>
                        <a:t>Разноцветный мир моей души</a:t>
                      </a:r>
                      <a:endParaRPr lang="ru-RU" sz="2000" b="1" dirty="0" smtClean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2000" b="1" dirty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Авторская программа курса.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9502601"/>
                  </a:ext>
                </a:extLst>
              </a:tr>
              <a:tr h="572012">
                <a:tc vMerge="1"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7E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b="1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7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Как прекрасен этот мир</a:t>
                      </a:r>
                      <a:endParaRPr lang="ru-RU" sz="2000" b="1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Полупанова Е. М.</a:t>
                      </a:r>
                      <a:endParaRPr lang="ru-RU" sz="2000" b="1" dirty="0" smtClean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  <a:hlinkClick r:id="rId5"/>
                      </a:endParaRPr>
                    </a:p>
                    <a:p>
                      <a:pPr algn="ctr"/>
                      <a:r>
                        <a:rPr lang="ru-RU" sz="2000" b="1" dirty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5"/>
                        </a:rPr>
                        <a:t>Как прекрасен этот мир</a:t>
                      </a:r>
                      <a:endParaRPr lang="ru-RU" sz="2000" b="1" dirty="0" smtClean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2000" b="1" dirty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Авторская программа курса.</a:t>
                      </a:r>
                    </a:p>
                    <a:p>
                      <a:pPr algn="ctr"/>
                      <a:endParaRPr lang="ru-RU" sz="2000" b="1" dirty="0" smtClean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94110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4990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71650" y="223843"/>
            <a:ext cx="8458200" cy="660577"/>
          </a:xfrm>
        </p:spPr>
        <p:txBody>
          <a:bodyPr>
            <a:normAutofit/>
          </a:bodyPr>
          <a:lstStyle/>
          <a:p>
            <a:pPr algn="ctr"/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использованной литературы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3994150" y="20574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Объект 3"/>
          <p:cNvSpPr>
            <a:spLocks noGrp="1"/>
          </p:cNvSpPr>
          <p:nvPr>
            <p:ph idx="1"/>
          </p:nvPr>
        </p:nvSpPr>
        <p:spPr>
          <a:xfrm>
            <a:off x="428625" y="985838"/>
            <a:ext cx="11372849" cy="5486400"/>
          </a:xfrm>
        </p:spPr>
        <p:txBody>
          <a:bodyPr>
            <a:normAutofit fontScale="92500" lnSpcReduction="20000"/>
          </a:bodyPr>
          <a:lstStyle/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  <a:hlinkClick r:id="rId2"/>
              </a:rPr>
              <a:t>https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hlinkClick r:id="rId2"/>
              </a:rPr>
              <a:t>://</a:t>
            </a: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  <a:hlinkClick r:id="rId2"/>
              </a:rPr>
              <a:t>nsportal.ru/nachalnaya-shkola/raznoe/2015/04/21/rabochaya-programma-vneurochnoy-deyatelnosti-duhovno</a:t>
            </a:r>
            <a:endParaRPr lang="ru-RU" b="1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Белопольская Н.А. и другие. “Азбука настроения: Развивающая эмоционально-коммуникативная игра”.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Богданова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О.С Содержание и методика этических бесед с младшими школьниками. Москва, «Просвещение», 1982г.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Богусловская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Н.Е., Купина Н.А. Веселый этикет. – Екатеринбург: «АРД ЛТД», 1998.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Буйлова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Л.Н. “Современные педагогические технологии в дополнительном образовании детей”. М.: ЦРСДОД, 2000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Максимова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Т.Н. Классные часы 1 класс Москва «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Вако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», 2009г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Сухомлинский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В.А.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Хрестоматика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по этике. – М.: Педагогика, 1990.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Шемшурина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А.И. Этическая грамматика в начальных классах. В помощь учителю. Часть1 – 2. -  М.: Школа-Пресс, 1999.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Шорыгина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Т.А. Беседы об этике с детьми 5 – 8 лет. – М.: ТЦ Сфера, 2010.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Энциклопедия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этикета. –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СПб.:Мим-Экспресс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, 1996.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Этикет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от А до Я для взрослых и детей. М., Издательство “АСТ”, 1998.</a:t>
            </a:r>
          </a:p>
        </p:txBody>
      </p:sp>
    </p:spTree>
    <p:extLst>
      <p:ext uri="{BB962C8B-B14F-4D97-AF65-F5344CB8AC3E}">
        <p14:creationId xmlns:p14="http://schemas.microsoft.com/office/powerpoint/2010/main" val="547842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14713" y="223837"/>
            <a:ext cx="4843463" cy="647700"/>
          </a:xfrm>
        </p:spPr>
        <p:txBody>
          <a:bodyPr>
            <a:normAutofit/>
          </a:bodyPr>
          <a:lstStyle/>
          <a:p>
            <a:pPr algn="ctr"/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Пояснительная записка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5763" y="871537"/>
            <a:ext cx="11458575" cy="5614988"/>
          </a:xfrm>
        </p:spPr>
        <p:txBody>
          <a:bodyPr>
            <a:normAutofit fontScale="92500" lnSpcReduction="10000"/>
          </a:bodyPr>
          <a:lstStyle/>
          <a:p>
            <a:pPr marL="45720" indent="0">
              <a:lnSpc>
                <a:spcPct val="100000"/>
              </a:lnSpc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кружка  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«Азбука нравственности»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начальной школе позволяет интегрировать знания, полученные в процессе обучения по предметным курсам, с воспитанием личности младшего школьника. Программа кружка  является основой построения системы нравственного образования в начальной школе. В программе нашли отражение нормы, вобравшие в себя основные идеи гуманизма. Эти нормы трансформируются в нравственные правила, доступные и понятные ребенку, которые призваны служить руководством к действию, выбору общественно-ценных форм поведения. </a:t>
            </a: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Основная цель занятий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вооружение детей нравственными ориентирами в построении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общения и взаимоотношений, основ мировоззрения самовоспитания. </a:t>
            </a: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 занятий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курсу «Азбука нравственности» позволяет усилить воздействие разных учебных предметов на личность, высветив их нравственный подтекст (предметы эстетического цикла, литературное чтение, русский язык). Занятия кружка строятся на реализации личностно- ориентированного подхода, т. к. их содержание обращено к каждому ученику, отражая его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потребность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этих знаниях. </a:t>
            </a: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кружка структурно делится на 4 модуля (раздела), каждый из которых может существовать отдельно, и расширен программным материалом по усмотрению учителя.</a:t>
            </a:r>
          </a:p>
          <a:p>
            <a:pPr marL="45720" indent="0">
              <a:lnSpc>
                <a:spcPct val="100000"/>
              </a:lnSpc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Данная программа рассчитана на 1 год и составляет 34 часа учебного времени. Занятия проводятся в одновозрастных группах в режиме - 1 занятие в неделю.</a:t>
            </a:r>
          </a:p>
          <a:p>
            <a:pPr marL="45720" indent="0">
              <a:lnSpc>
                <a:spcPct val="100000"/>
              </a:lnSpc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 организации деятельности учащихся на занятии – индивидуально-групповая. </a:t>
            </a:r>
          </a:p>
          <a:p>
            <a:pPr marL="45720" indent="0">
              <a:lnSpc>
                <a:spcPct val="100000"/>
              </a:lnSpc>
              <a:buNone/>
            </a:pP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718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1463" y="271463"/>
            <a:ext cx="11544300" cy="6386512"/>
          </a:xfrm>
        </p:spPr>
        <p:txBody>
          <a:bodyPr>
            <a:noAutofit/>
          </a:bodyPr>
          <a:lstStyle/>
          <a:p>
            <a:pPr marL="45720" indent="0">
              <a:buNone/>
            </a:pPr>
            <a:endParaRPr lang="ru-RU" sz="2800" b="1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ru-RU" sz="32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Цель 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программы: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ru-RU" sz="32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создать 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условия для воспитания настоящего духовно- богатого, социально- активного гражданина своей Родины;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ru-RU" sz="32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воспитать 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нравственную личность, способную к самопознанию, саморазвитию и самовыражению;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ru-RU" sz="32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обеспечить 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достижение учащимися первого уровня воспитательных результатов;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ru-RU" sz="32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начать 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формирование второго уровня воспитательных результатов;</a:t>
            </a:r>
          </a:p>
          <a:p>
            <a:pPr marL="45720" indent="0">
              <a:lnSpc>
                <a:spcPct val="100000"/>
              </a:lnSpc>
              <a:buNone/>
            </a:pP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5262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9228" y="377890"/>
            <a:ext cx="11266715" cy="5537718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</a:rPr>
              <a:t>Задачи программы: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сформировать систему нравственных ценностей;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сформировать первоначальное представление о моральных нормах и правилах поведения в школе, семье, между поколениями, представителями социальных групп на основе толерантности;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формировать экологически воспитанную личность;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воспитывать ответственное отношение к своему здоровью, стремление к здоровому образу жизни;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создать в классе благоприятную среду для самосознания учеником своей индивидуальности, саморазвития, самореализации и развития творческих способностей;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обеспечить педагогическую поддержку развития инициативы и творческой активности учащихся;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содействовать развитию желания у учеников вносить свой вклад в общее дело;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воспитывать бережное отношение к историческому и культурному наследию Отечества;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3070580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57425" y="228599"/>
            <a:ext cx="7229475" cy="542925"/>
          </a:xfrm>
        </p:spPr>
        <p:txBody>
          <a:bodyPr>
            <a:normAutofit/>
          </a:bodyPr>
          <a:lstStyle/>
          <a:p>
            <a:pPr algn="ctr"/>
            <a:r>
              <a:rPr lang="ru-RU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Учебно-тематический план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0026277"/>
              </p:ext>
            </p:extLst>
          </p:nvPr>
        </p:nvGraphicFramePr>
        <p:xfrm>
          <a:off x="500063" y="885825"/>
          <a:ext cx="11201399" cy="5530974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889547">
                  <a:extLst>
                    <a:ext uri="{9D8B030D-6E8A-4147-A177-3AD203B41FA5}">
                      <a16:colId xmlns:a16="http://schemas.microsoft.com/office/drawing/2014/main" val="3819234414"/>
                    </a:ext>
                  </a:extLst>
                </a:gridCol>
                <a:gridCol w="3407667">
                  <a:extLst>
                    <a:ext uri="{9D8B030D-6E8A-4147-A177-3AD203B41FA5}">
                      <a16:colId xmlns:a16="http://schemas.microsoft.com/office/drawing/2014/main" val="3693461427"/>
                    </a:ext>
                  </a:extLst>
                </a:gridCol>
                <a:gridCol w="741114">
                  <a:extLst>
                    <a:ext uri="{9D8B030D-6E8A-4147-A177-3AD203B41FA5}">
                      <a16:colId xmlns:a16="http://schemas.microsoft.com/office/drawing/2014/main" val="3550475001"/>
                    </a:ext>
                  </a:extLst>
                </a:gridCol>
                <a:gridCol w="889547">
                  <a:extLst>
                    <a:ext uri="{9D8B030D-6E8A-4147-A177-3AD203B41FA5}">
                      <a16:colId xmlns:a16="http://schemas.microsoft.com/office/drawing/2014/main" val="3848813746"/>
                    </a:ext>
                  </a:extLst>
                </a:gridCol>
                <a:gridCol w="888503">
                  <a:extLst>
                    <a:ext uri="{9D8B030D-6E8A-4147-A177-3AD203B41FA5}">
                      <a16:colId xmlns:a16="http://schemas.microsoft.com/office/drawing/2014/main" val="2857792434"/>
                    </a:ext>
                  </a:extLst>
                </a:gridCol>
                <a:gridCol w="4385021">
                  <a:extLst>
                    <a:ext uri="{9D8B030D-6E8A-4147-A177-3AD203B41FA5}">
                      <a16:colId xmlns:a16="http://schemas.microsoft.com/office/drawing/2014/main" val="2835875915"/>
                    </a:ext>
                  </a:extLst>
                </a:gridCol>
              </a:tblGrid>
              <a:tr h="295959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166" marR="421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разделов, блоков, тем</a:t>
                      </a:r>
                      <a:endParaRPr lang="ru-RU" sz="1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166" marR="421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час</a:t>
                      </a:r>
                      <a:endParaRPr lang="ru-RU" sz="1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166" marR="421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часов</a:t>
                      </a:r>
                      <a:endParaRPr lang="ru-RU" sz="1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166" marR="421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Характеристика деятельности обучающихся</a:t>
                      </a:r>
                      <a:endParaRPr lang="ru-RU" sz="1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166" marR="421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0057635"/>
                  </a:ext>
                </a:extLst>
              </a:tr>
              <a:tr h="4439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Аудиторные</a:t>
                      </a:r>
                      <a:endParaRPr lang="ru-RU" sz="1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166" marR="421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Внеаудиторн</a:t>
                      </a:r>
                      <a:r>
                        <a:rPr lang="ru-RU" sz="1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166" marR="421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057330"/>
                  </a:ext>
                </a:extLst>
              </a:tr>
              <a:tr h="147981"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spc="-25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Школьный этикет (8 часов)</a:t>
                      </a:r>
                      <a:endParaRPr lang="ru-RU" sz="1400" b="1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166" marR="421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2166" marR="421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3654898"/>
                  </a:ext>
                </a:extLst>
              </a:tr>
              <a:tr h="7399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166" marR="421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Что такое школьная дисциплина</a:t>
                      </a:r>
                      <a:endParaRPr lang="ru-RU" sz="1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2166" marR="421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166" marR="421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166" marR="421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166" marR="421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Развивать умение рассуждать, думать о последствиях своих действий, учить организованно проводить перемены. Разучивание коллективных игр, направленных на </a:t>
                      </a:r>
                      <a:r>
                        <a:rPr lang="ru-RU" sz="1400" b="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саморегуляцию</a:t>
                      </a:r>
                      <a:r>
                        <a:rPr lang="ru-RU" sz="1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166" marR="421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2674066"/>
                  </a:ext>
                </a:extLst>
              </a:tr>
              <a:tr h="88171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2-3</a:t>
                      </a:r>
                      <a:endParaRPr lang="ru-RU" sz="1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166" marR="421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Люби книгу. </a:t>
                      </a:r>
                      <a:endParaRPr lang="ru-RU" sz="1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2166" marR="421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166" marR="421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166" marR="421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166" marR="421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Ознакомление с классной  библиотечкой. Содержание школьных учебников в чистоте и порядке. Работа в классной библиотеке по подклейке книг. Экскурсия в школьную библиотеку. </a:t>
                      </a:r>
                      <a:endParaRPr lang="ru-RU" sz="1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2166" marR="421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66419958"/>
                  </a:ext>
                </a:extLst>
              </a:tr>
              <a:tr h="88788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4-5</a:t>
                      </a:r>
                      <a:endParaRPr lang="ru-RU" sz="1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166" marR="421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Твоя школа.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Работа на пришкольном участке. </a:t>
                      </a:r>
                      <a:endParaRPr lang="ru-RU" sz="1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2166" marR="421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166" marR="421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166" marR="421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166" marR="421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Сценки-миниатюры (раскрыть смысл взаимопомощи в школе, обращаясь к повседневной жизни коллектива класса, к примерам помощи детей в школе). Стихи и загадки о школе, школьной жизни.</a:t>
                      </a:r>
                      <a:endParaRPr lang="ru-RU" sz="1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2166" marR="421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844010"/>
                  </a:ext>
                </a:extLst>
              </a:tr>
              <a:tr h="102969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6-7</a:t>
                      </a:r>
                      <a:endParaRPr lang="ru-RU" sz="1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166" marR="421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Твой класс.</a:t>
                      </a:r>
                      <a:endParaRPr lang="ru-RU" sz="1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2166" marR="421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166" marR="421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166" marR="421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166" marR="421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Распределить обязанности в классе. Ознакомить с правилами дружбы; показать важность истинных друзей в жизни человека.  Уход за комнатными цветами. Изготовление наглядных пособий. Игры на сплочение коллектива.</a:t>
                      </a:r>
                      <a:endParaRPr lang="ru-RU" sz="1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2166" marR="421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0262359"/>
                  </a:ext>
                </a:extLst>
              </a:tr>
              <a:tr h="88788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166" marR="421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Соблюдение чистоты и порядка.</a:t>
                      </a:r>
                      <a:endParaRPr lang="ru-RU" sz="1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2166" marR="421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166" marR="421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166" marR="421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166" marR="421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Научить детей ответственно относится к школьному имуществу, уважать труд работников школы. Ролевые игры «Школьный повар», «школьная </a:t>
                      </a:r>
                      <a:r>
                        <a:rPr lang="ru-RU" sz="1400" b="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тех.служащая</a:t>
                      </a:r>
                      <a:r>
                        <a:rPr lang="ru-RU" sz="1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», «школьный дворник».</a:t>
                      </a:r>
                      <a:endParaRPr lang="ru-RU" sz="1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2166" marR="421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11407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6530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57425" y="228599"/>
            <a:ext cx="7229475" cy="542925"/>
          </a:xfrm>
        </p:spPr>
        <p:txBody>
          <a:bodyPr>
            <a:normAutofit/>
          </a:bodyPr>
          <a:lstStyle/>
          <a:p>
            <a:pPr algn="ctr"/>
            <a:r>
              <a:rPr lang="ru-RU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Учебно-тематический план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3046318"/>
              </p:ext>
            </p:extLst>
          </p:nvPr>
        </p:nvGraphicFramePr>
        <p:xfrm>
          <a:off x="485775" y="928687"/>
          <a:ext cx="11287125" cy="5393496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616546">
                  <a:extLst>
                    <a:ext uri="{9D8B030D-6E8A-4147-A177-3AD203B41FA5}">
                      <a16:colId xmlns:a16="http://schemas.microsoft.com/office/drawing/2014/main" val="2229266714"/>
                    </a:ext>
                  </a:extLst>
                </a:gridCol>
                <a:gridCol w="3526213">
                  <a:extLst>
                    <a:ext uri="{9D8B030D-6E8A-4147-A177-3AD203B41FA5}">
                      <a16:colId xmlns:a16="http://schemas.microsoft.com/office/drawing/2014/main" val="2586167573"/>
                    </a:ext>
                  </a:extLst>
                </a:gridCol>
                <a:gridCol w="766898">
                  <a:extLst>
                    <a:ext uri="{9D8B030D-6E8A-4147-A177-3AD203B41FA5}">
                      <a16:colId xmlns:a16="http://schemas.microsoft.com/office/drawing/2014/main" val="2353123623"/>
                    </a:ext>
                  </a:extLst>
                </a:gridCol>
                <a:gridCol w="920493">
                  <a:extLst>
                    <a:ext uri="{9D8B030D-6E8A-4147-A177-3AD203B41FA5}">
                      <a16:colId xmlns:a16="http://schemas.microsoft.com/office/drawing/2014/main" val="2889344200"/>
                    </a:ext>
                  </a:extLst>
                </a:gridCol>
                <a:gridCol w="919410">
                  <a:extLst>
                    <a:ext uri="{9D8B030D-6E8A-4147-A177-3AD203B41FA5}">
                      <a16:colId xmlns:a16="http://schemas.microsoft.com/office/drawing/2014/main" val="275596959"/>
                    </a:ext>
                  </a:extLst>
                </a:gridCol>
                <a:gridCol w="4537565">
                  <a:extLst>
                    <a:ext uri="{9D8B030D-6E8A-4147-A177-3AD203B41FA5}">
                      <a16:colId xmlns:a16="http://schemas.microsoft.com/office/drawing/2014/main" val="2592959616"/>
                    </a:ext>
                  </a:extLst>
                </a:gridCol>
              </a:tblGrid>
              <a:tr h="177622"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spc="-30" dirty="0">
                          <a:solidFill>
                            <a:sysClr val="windowText" lastClr="000000"/>
                          </a:solidFill>
                          <a:effectLst/>
                        </a:rPr>
                        <a:t>Правила общения (6 часов)</a:t>
                      </a:r>
                      <a:endParaRPr lang="ru-RU" sz="1400" b="1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524" marR="4552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</a:rPr>
                        <a:t> 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5524" marR="4552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005860"/>
                  </a:ext>
                </a:extLst>
              </a:tr>
              <a:tr h="9119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9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524" marR="4552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Внимательность к окружающим.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5524" marR="4552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</a:rPr>
                        <a:t>1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524" marR="4552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</a:rPr>
                        <a:t>1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524" marR="4552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</a:rPr>
                        <a:t> 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524" marR="4552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</a:rPr>
                        <a:t>Понятия «игра», «играющие», «интерес», «азарт». Основные этические правила поведения в игре. Делу - время, а потехе час. Играй, а дело не забывай. В здоровом теле - здоровый дух.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5524" marR="4552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6902366"/>
                  </a:ext>
                </a:extLst>
              </a:tr>
              <a:tr h="46822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</a:rPr>
                        <a:t>10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524" marR="4552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Обязательность. Дал слово - держи его.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5524" marR="4552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1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524" marR="4552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</a:rPr>
                        <a:t>1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524" marR="4552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</a:rPr>
                        <a:t> 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524" marR="4552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</a:rPr>
                        <a:t>Чтение рассказа Л.Пантелеева «Честное слово». Обсуждение.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5524" marR="4552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9732251"/>
                  </a:ext>
                </a:extLst>
              </a:tr>
              <a:tr h="4559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</a:rPr>
                        <a:t>11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524" marR="4552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Разговор по телефону с друзьями.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5524" marR="4552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1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524" marR="4552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1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524" marR="4552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</a:rPr>
                        <a:t> 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524" marR="4552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</a:rPr>
                        <a:t>Чтение сказки К.Чуковского «Телефон». Работа с картинками. Сценки-миниатюры.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5524" marR="4552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2932099"/>
                  </a:ext>
                </a:extLst>
              </a:tr>
              <a:tr h="10639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</a:rPr>
                        <a:t>12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524" marR="4552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Доброжелательность в общении.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5524" marR="4552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1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524" marR="4552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1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524" marR="4552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 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524" marR="4552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Чтение рассказа </a:t>
                      </a:r>
                      <a:r>
                        <a:rPr lang="ru-RU" sz="140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В.Осеевой</a:t>
                      </a: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 «Синие листья», «Три товарища». Ролевые игры.  (Познакомить с правилами общения, дать представление о вежливом общении; формировать привычку употреблять слова вежливости).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5524" marR="4552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0729344"/>
                  </a:ext>
                </a:extLst>
              </a:tr>
              <a:tr h="9119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</a:rPr>
                        <a:t>13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524" marR="4552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</a:rPr>
                        <a:t>Поступки твои и других (их оценка).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5524" marR="4552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</a:rPr>
                        <a:t>1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524" marR="4552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1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524" marR="4552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 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524" marR="4552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Чтение рассказа </a:t>
                      </a:r>
                      <a:r>
                        <a:rPr lang="ru-RU" sz="140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В.Осеевой</a:t>
                      </a: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 «Волшебное слово». Выставка рисунков. Показать, что словом можно развеселить, поддержать, обидеть; задумываться над сказанным словом.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5524" marR="4552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9608419"/>
                  </a:ext>
                </a:extLst>
              </a:tr>
              <a:tr h="136797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</a:rPr>
                        <a:t>14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524" marR="4552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</a:rPr>
                        <a:t>Ждем гостей.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</a:rPr>
                        <a:t>Сервировка стола для чаепития. 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5524" marR="4552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</a:rPr>
                        <a:t>1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524" marR="4552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</a:rPr>
                        <a:t>1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524" marR="4552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</a:rPr>
                        <a:t> 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524" marR="4552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Понятия «праздник», «праздничный». Правила этикета праздничного общения. Школьные и классные праздники. Подарки и их значение в жизни человека. Церковные праздники и традиции их проведения. Как вести себя в храме. Практическое занятие по сервировке стола.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5524" marR="4552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75425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5858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57425" y="228599"/>
            <a:ext cx="7229475" cy="542925"/>
          </a:xfrm>
        </p:spPr>
        <p:txBody>
          <a:bodyPr>
            <a:normAutofit/>
          </a:bodyPr>
          <a:lstStyle/>
          <a:p>
            <a:pPr algn="ctr"/>
            <a:r>
              <a:rPr lang="ru-RU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Учебно-тематический план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2504442"/>
              </p:ext>
            </p:extLst>
          </p:nvPr>
        </p:nvGraphicFramePr>
        <p:xfrm>
          <a:off x="742949" y="1000123"/>
          <a:ext cx="10858500" cy="5053967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593132">
                  <a:extLst>
                    <a:ext uri="{9D8B030D-6E8A-4147-A177-3AD203B41FA5}">
                      <a16:colId xmlns:a16="http://schemas.microsoft.com/office/drawing/2014/main" val="1840652413"/>
                    </a:ext>
                  </a:extLst>
                </a:gridCol>
                <a:gridCol w="3392306">
                  <a:extLst>
                    <a:ext uri="{9D8B030D-6E8A-4147-A177-3AD203B41FA5}">
                      <a16:colId xmlns:a16="http://schemas.microsoft.com/office/drawing/2014/main" val="4126256369"/>
                    </a:ext>
                  </a:extLst>
                </a:gridCol>
                <a:gridCol w="737775">
                  <a:extLst>
                    <a:ext uri="{9D8B030D-6E8A-4147-A177-3AD203B41FA5}">
                      <a16:colId xmlns:a16="http://schemas.microsoft.com/office/drawing/2014/main" val="3441039283"/>
                    </a:ext>
                  </a:extLst>
                </a:gridCol>
                <a:gridCol w="885538">
                  <a:extLst>
                    <a:ext uri="{9D8B030D-6E8A-4147-A177-3AD203B41FA5}">
                      <a16:colId xmlns:a16="http://schemas.microsoft.com/office/drawing/2014/main" val="2131752053"/>
                    </a:ext>
                  </a:extLst>
                </a:gridCol>
                <a:gridCol w="884496">
                  <a:extLst>
                    <a:ext uri="{9D8B030D-6E8A-4147-A177-3AD203B41FA5}">
                      <a16:colId xmlns:a16="http://schemas.microsoft.com/office/drawing/2014/main" val="2291346848"/>
                    </a:ext>
                  </a:extLst>
                </a:gridCol>
                <a:gridCol w="4365253">
                  <a:extLst>
                    <a:ext uri="{9D8B030D-6E8A-4147-A177-3AD203B41FA5}">
                      <a16:colId xmlns:a16="http://schemas.microsoft.com/office/drawing/2014/main" val="2118505355"/>
                    </a:ext>
                  </a:extLst>
                </a:gridCol>
              </a:tblGrid>
              <a:tr h="233710"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spc="-3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 трудолюбии. </a:t>
                      </a:r>
                      <a:r>
                        <a:rPr lang="ru-RU" sz="1400" spc="-4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Культура внешнего вида (7 часов)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7178995"/>
                  </a:ext>
                </a:extLst>
              </a:tr>
              <a:tr h="113933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15-16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Правило «Учусь все делать сам». 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Внешний вид школьника. Как привести свою одежду в порядок, не прибегая к помощи взрослых. Чтение рассказа Н.Носова «Заплатка». Пришивание пуговиц.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0672698"/>
                  </a:ext>
                </a:extLst>
              </a:tr>
              <a:tr h="93483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Помогаю своим трудом дома и в школе.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Обязанности дома. Ролевая игра «Мамин помощник». Чтение стихотворений А.Барто, С.Михалкова по теме.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8299010"/>
                  </a:ext>
                </a:extLst>
              </a:tr>
              <a:tr h="67191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Что значит быть бережливым? 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что дают карманные деньги, как их расходовать. Игра «Магазин». Этикет покупателя. 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660716"/>
                  </a:ext>
                </a:extLst>
              </a:tr>
              <a:tr h="14022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19-20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Как ты выполняешь правила личной гигиены.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Уход за волосами, ногтями. Игры. Просмотр мультфильма </a:t>
                      </a:r>
                      <a:r>
                        <a:rPr lang="ru-RU" sz="140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К.Чуковский</a:t>
                      </a: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«</a:t>
                      </a:r>
                      <a:r>
                        <a:rPr lang="ru-RU" sz="140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Федорино</a:t>
                      </a: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горе» (Научить детей бережному отношению к вещам, соблюдению порядка при их использовании).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5405852"/>
                  </a:ext>
                </a:extLst>
              </a:tr>
              <a:tr h="67191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Одежду нужно беречь.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Уход за одеждой и обувью.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Овладение навыкам работы со щеткой и кремом для обуви.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50763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9071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57425" y="228599"/>
            <a:ext cx="7229475" cy="542925"/>
          </a:xfrm>
        </p:spPr>
        <p:txBody>
          <a:bodyPr>
            <a:normAutofit/>
          </a:bodyPr>
          <a:lstStyle/>
          <a:p>
            <a:pPr algn="ctr"/>
            <a:r>
              <a:rPr lang="ru-RU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Учебно-тематический план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3981403"/>
              </p:ext>
            </p:extLst>
          </p:nvPr>
        </p:nvGraphicFramePr>
        <p:xfrm>
          <a:off x="528640" y="914401"/>
          <a:ext cx="11101385" cy="5489985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606401">
                  <a:extLst>
                    <a:ext uri="{9D8B030D-6E8A-4147-A177-3AD203B41FA5}">
                      <a16:colId xmlns:a16="http://schemas.microsoft.com/office/drawing/2014/main" val="2705435011"/>
                    </a:ext>
                  </a:extLst>
                </a:gridCol>
                <a:gridCol w="3468186">
                  <a:extLst>
                    <a:ext uri="{9D8B030D-6E8A-4147-A177-3AD203B41FA5}">
                      <a16:colId xmlns:a16="http://schemas.microsoft.com/office/drawing/2014/main" val="429347842"/>
                    </a:ext>
                  </a:extLst>
                </a:gridCol>
                <a:gridCol w="754277">
                  <a:extLst>
                    <a:ext uri="{9D8B030D-6E8A-4147-A177-3AD203B41FA5}">
                      <a16:colId xmlns:a16="http://schemas.microsoft.com/office/drawing/2014/main" val="3923009867"/>
                    </a:ext>
                  </a:extLst>
                </a:gridCol>
                <a:gridCol w="905347">
                  <a:extLst>
                    <a:ext uri="{9D8B030D-6E8A-4147-A177-3AD203B41FA5}">
                      <a16:colId xmlns:a16="http://schemas.microsoft.com/office/drawing/2014/main" val="3588602553"/>
                    </a:ext>
                  </a:extLst>
                </a:gridCol>
                <a:gridCol w="904280">
                  <a:extLst>
                    <a:ext uri="{9D8B030D-6E8A-4147-A177-3AD203B41FA5}">
                      <a16:colId xmlns:a16="http://schemas.microsoft.com/office/drawing/2014/main" val="845382761"/>
                    </a:ext>
                  </a:extLst>
                </a:gridCol>
                <a:gridCol w="4462894">
                  <a:extLst>
                    <a:ext uri="{9D8B030D-6E8A-4147-A177-3AD203B41FA5}">
                      <a16:colId xmlns:a16="http://schemas.microsoft.com/office/drawing/2014/main" val="3265609022"/>
                    </a:ext>
                  </a:extLst>
                </a:gridCol>
              </a:tblGrid>
              <a:tr h="158227"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Внешкольный этикет (13 часов)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854" marR="488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54" marR="488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0767539"/>
                  </a:ext>
                </a:extLst>
              </a:tr>
              <a:tr h="94936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22-24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854" marR="488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Правила поведения в театре.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854" marR="488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854" marR="488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854" marR="488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854" marR="488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Посещение театрального представления. Развивать умение учащихся вести себя в соответствии с нравственными нормами; усвоить основные правила поведения в театре и в кино.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854" marR="488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2680131"/>
                  </a:ext>
                </a:extLst>
              </a:tr>
              <a:tr h="94936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25-27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854" marR="488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Правила поведения в музее.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854" marR="488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854" marR="488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854" marR="488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854" marR="488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Посещение краеведческого музея. Развивать умение учащихся вести себя в соответствии с нравственными нормами; усвоить основные правила поведения в театре и в кино.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854" marR="488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8756210"/>
                  </a:ext>
                </a:extLst>
              </a:tr>
              <a:tr h="6329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28-29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854" marR="488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Правила поведения на выставке.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854" marR="488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854" marR="488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854" marR="488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854" marR="488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Посещение детской художественной школы. Повторение правил пешехода, ПДД. 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854" marR="488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1541923"/>
                  </a:ext>
                </a:extLst>
              </a:tr>
              <a:tr h="17404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30-31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854" marR="488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Меня пригласили на день рождения.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854" marR="488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854" marR="488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854" marR="488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854" marR="488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Составление памятки гостя и приветливого хозяина. Научить детей умению правильно реагировать на приглашение в гости. Разучивание коллективных подвижных игр. Воспитывать умение управлять своим эмоциональным состоянием в незнакомой обстановке, чутко относится к имениннику, к другим гостям. 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854" marR="488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8442660"/>
                  </a:ext>
                </a:extLst>
              </a:tr>
              <a:tr h="79113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32-34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854" marR="488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Бережное отношение к природе.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854" marR="488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854" marR="488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854" marR="488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854" marR="488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Экскурсия на природу. Правила поведения на природе, забота об экологическом состоянии места отдыха, техника безопасности во время экскурсии.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54" marR="488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7879478"/>
                  </a:ext>
                </a:extLst>
              </a:tr>
              <a:tr h="1582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854" marR="488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Итого: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854" marR="488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 ч.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854" marR="4885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854" marR="488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4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854" marR="488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854" marR="488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37723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720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57425" y="228599"/>
            <a:ext cx="7229475" cy="542925"/>
          </a:xfrm>
        </p:spPr>
        <p:txBody>
          <a:bodyPr>
            <a:normAutofit/>
          </a:bodyPr>
          <a:lstStyle/>
          <a:p>
            <a:pPr algn="ctr"/>
            <a:r>
              <a:rPr lang="ru-RU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Содержание </a:t>
            </a:r>
            <a:r>
              <a:rPr lang="ru-RU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</a:t>
            </a:r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400051" y="871536"/>
            <a:ext cx="11415712" cy="5700713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Модуль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(Раздел) «Школьный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этикет»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(понятие об основных правилах поведения в школе). Правила поведения на уроке и перемене. Понятие о школьных принадлежностях. Правила поведения на школьном дворе. </a:t>
            </a:r>
          </a:p>
          <a:p>
            <a:pPr>
              <a:lnSpc>
                <a:spcPct val="100000"/>
              </a:lnSpc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Модуль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(Раздел) «Правила общения»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(взаимоотношения с другими людьми). Понятие вежливого общения. Привычка употреблять вежливые слова. Желание и умение сопереживать , оказывать помощь окружающим как основа внимательного отношения к ним. Важность доброжелательного характера общения со сверстниками. Культура поведения в семье. </a:t>
            </a:r>
          </a:p>
          <a:p>
            <a:pPr>
              <a:lnSpc>
                <a:spcPct val="100000"/>
              </a:lnSpc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Модуль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(Раздел) «О трудолюбии. Культура внешнего вида».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Понятие добросовестного отношения к учебе. Отрицательное влияние на человека лени. Стремление помогать другим своим трудом (дома и в школе). </a:t>
            </a:r>
          </a:p>
          <a:p>
            <a:pPr>
              <a:lnSpc>
                <a:spcPct val="100000"/>
              </a:lnSpc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Модуль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(Раздел) «Внешкольный этикет».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Манеры поведения. Основные правила поведения в общественных местах (кино, театре, транспорте). Умение правильно реагировать на приглашение в гости. Формирование понимания элементарного этикета разговора по телефону. </a:t>
            </a:r>
          </a:p>
          <a:p>
            <a:pPr marL="45720" indent="0">
              <a:lnSpc>
                <a:spcPct val="100000"/>
              </a:lnSpc>
              <a:buNone/>
            </a:pP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7513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Базис">
  <a:themeElements>
    <a:clrScheme name="Базис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Базис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Базис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TM03457444[[fn=Основа]]</Template>
  <TotalTime>208</TotalTime>
  <Words>2465</Words>
  <Application>Microsoft Office PowerPoint</Application>
  <PresentationFormat>Широкоэкранный</PresentationFormat>
  <Paragraphs>490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3" baseType="lpstr">
      <vt:lpstr>PMingLiU</vt:lpstr>
      <vt:lpstr>Corbel</vt:lpstr>
      <vt:lpstr>Times New Roman</vt:lpstr>
      <vt:lpstr>Wingdings</vt:lpstr>
      <vt:lpstr>Базис</vt:lpstr>
      <vt:lpstr>РАБОЧАЯ  ПРОГРАММА ВНЕУРОЧНОЙ ДЕЯТЕЛЬНОСТИ по духовно-нравственному направлению  для обучающихся 2 классов кружок «Азбука нравственности» срок реализации 1 год возраст 8-9 лет </vt:lpstr>
      <vt:lpstr>1. Пояснительная записка</vt:lpstr>
      <vt:lpstr>Презентация PowerPoint</vt:lpstr>
      <vt:lpstr>Презентация PowerPoint</vt:lpstr>
      <vt:lpstr>2. Учебно-тематический план</vt:lpstr>
      <vt:lpstr>2. Учебно-тематический план</vt:lpstr>
      <vt:lpstr>2. Учебно-тематический план</vt:lpstr>
      <vt:lpstr>2. Учебно-тематический план</vt:lpstr>
      <vt:lpstr>3. Содержание программы</vt:lpstr>
      <vt:lpstr>4. Планируемые результаты</vt:lpstr>
      <vt:lpstr>5. Личностные, метапредметные результаты.</vt:lpstr>
      <vt:lpstr>5. Личностные, метапредметные результаты.</vt:lpstr>
      <vt:lpstr>Календарно-тематическое планирование</vt:lpstr>
      <vt:lpstr>Календарно-тематическое планирование</vt:lpstr>
      <vt:lpstr>Календарно-тематическое планирование</vt:lpstr>
      <vt:lpstr>Календарно-тематическое планирование</vt:lpstr>
      <vt:lpstr>Примерные программы по духовно – нравственному направлению</vt:lpstr>
      <vt:lpstr>Список использованной литературы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РАБОЧАЯ  ПРОГРАММА ВНЕУРОЧНОЙ ДЕЯТЕЛЬНОСТИ по духовно-нравственному направлению  для обучающихся 2 классов кружок «Азбука нравственности» срок реализации 1 год возраст 8-9 лет</dc:title>
  <dc:creator>Полина</dc:creator>
  <cp:lastModifiedBy>Евгения</cp:lastModifiedBy>
  <cp:revision>17</cp:revision>
  <dcterms:created xsi:type="dcterms:W3CDTF">2019-01-29T13:10:55Z</dcterms:created>
  <dcterms:modified xsi:type="dcterms:W3CDTF">2019-02-05T18:58:40Z</dcterms:modified>
</cp:coreProperties>
</file>