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3C48"/>
    <a:srgbClr val="856E45"/>
    <a:srgbClr val="6F267F"/>
    <a:srgbClr val="FECB00"/>
    <a:srgbClr val="729F11"/>
    <a:srgbClr val="111E31"/>
    <a:srgbClr val="F7E8E1"/>
    <a:srgbClr val="F1FCFE"/>
    <a:srgbClr val="DBF6FE"/>
    <a:srgbClr val="6BC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pPr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nsportal.ru/nachalnaya-shkola/vospitatelnaya-rabota/2013/03/29/avtorskaya-programma-po-vneurochnoy-deyatelnosti" TargetMode="External"/><Relationship Id="rId2" Type="http://schemas.openxmlformats.org/officeDocument/2006/relationships/hyperlink" Target="https://multiurok.ru/files/proghramma-vnieurochnoi-dieiatiel-nosti-sportivno-ozdorovitiel-nogho-napravlieniia-zhit-zdorovo-zdorovo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rodlenka.org/metodicheskie-razrabotki/nachalnaja-shkola/fizicheskoe-vospitanie/52280-avtorskaja-programma-vneurochnoj-dejatelnosti.htm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7968" y="1853513"/>
            <a:ext cx="7648832" cy="2512418"/>
          </a:xfrm>
        </p:spPr>
        <p:txBody>
          <a:bodyPr>
            <a:normAutofit/>
          </a:bodyPr>
          <a:lstStyle/>
          <a:p>
            <a:r>
              <a:rPr lang="ru-RU" sz="31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Авторская методическая разработка  программы внеурочной деятельности</a:t>
            </a:r>
            <a:br>
              <a:rPr lang="ru-RU" sz="31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спортивно- оздоровительного направления в рамках внедрения ФГОС НОО</a:t>
            </a:r>
            <a:br>
              <a:rPr lang="ru-RU" sz="31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«В здоровом теле -  здоровый дух</a:t>
            </a:r>
            <a:r>
              <a:rPr lang="ru-RU" sz="31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»</a:t>
            </a:r>
            <a:endParaRPr lang="en-US" b="1" dirty="0">
              <a:ln>
                <a:solidFill>
                  <a:schemeClr val="tx1"/>
                </a:solidFill>
              </a:ln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709" y="4971414"/>
            <a:ext cx="4992624" cy="1655762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BF3C48"/>
                </a:solidFill>
              </a:rPr>
              <a:t>Выполнили студентки </a:t>
            </a:r>
            <a:r>
              <a:rPr lang="ru-RU" dirty="0">
                <a:solidFill>
                  <a:srgbClr val="BF3C48"/>
                </a:solidFill>
              </a:rPr>
              <a:t>г</a:t>
            </a:r>
            <a:r>
              <a:rPr lang="ru-RU" dirty="0" smtClean="0">
                <a:solidFill>
                  <a:srgbClr val="BF3C48"/>
                </a:solidFill>
              </a:rPr>
              <a:t>руппы </a:t>
            </a:r>
            <a:r>
              <a:rPr lang="ru-RU" dirty="0" smtClean="0">
                <a:solidFill>
                  <a:srgbClr val="BF3C48"/>
                </a:solidFill>
              </a:rPr>
              <a:t>П-162:</a:t>
            </a:r>
          </a:p>
          <a:p>
            <a:pPr algn="l"/>
            <a:r>
              <a:rPr lang="ru-RU" dirty="0" err="1" smtClean="0">
                <a:solidFill>
                  <a:srgbClr val="BF3C48"/>
                </a:solidFill>
              </a:rPr>
              <a:t>Тимеркаева</a:t>
            </a:r>
            <a:r>
              <a:rPr lang="ru-RU" dirty="0" smtClean="0">
                <a:solidFill>
                  <a:srgbClr val="BF3C48"/>
                </a:solidFill>
              </a:rPr>
              <a:t> Т.Р.,</a:t>
            </a:r>
            <a:r>
              <a:rPr lang="ru-RU" dirty="0">
                <a:solidFill>
                  <a:srgbClr val="BF3C48"/>
                </a:solidFill>
              </a:rPr>
              <a:t> </a:t>
            </a:r>
            <a:r>
              <a:rPr lang="ru-RU" dirty="0" smtClean="0">
                <a:solidFill>
                  <a:srgbClr val="BF3C48"/>
                </a:solidFill>
              </a:rPr>
              <a:t>Тришкина П.В., </a:t>
            </a:r>
            <a:r>
              <a:rPr lang="ru-RU" dirty="0" err="1" smtClean="0">
                <a:solidFill>
                  <a:srgbClr val="BF3C48"/>
                </a:solidFill>
              </a:rPr>
              <a:t>Хабиева</a:t>
            </a:r>
            <a:r>
              <a:rPr lang="ru-RU" dirty="0" smtClean="0">
                <a:solidFill>
                  <a:srgbClr val="BF3C48"/>
                </a:solidFill>
              </a:rPr>
              <a:t> М.Э., </a:t>
            </a:r>
            <a:r>
              <a:rPr lang="ru-RU" dirty="0" err="1" smtClean="0">
                <a:solidFill>
                  <a:srgbClr val="BF3C48"/>
                </a:solidFill>
              </a:rPr>
              <a:t>Шагеева</a:t>
            </a:r>
            <a:r>
              <a:rPr lang="ru-RU" dirty="0" smtClean="0">
                <a:solidFill>
                  <a:srgbClr val="BF3C48"/>
                </a:solidFill>
              </a:rPr>
              <a:t> Э.И., </a:t>
            </a:r>
            <a:r>
              <a:rPr lang="ru-RU" dirty="0" err="1" smtClean="0">
                <a:solidFill>
                  <a:srgbClr val="BF3C48"/>
                </a:solidFill>
              </a:rPr>
              <a:t>Шайдуллина</a:t>
            </a:r>
            <a:r>
              <a:rPr lang="ru-RU" dirty="0" smtClean="0">
                <a:solidFill>
                  <a:srgbClr val="BF3C48"/>
                </a:solidFill>
              </a:rPr>
              <a:t> А.Р.</a:t>
            </a:r>
          </a:p>
        </p:txBody>
      </p:sp>
    </p:spTree>
    <p:extLst>
      <p:ext uri="{BB962C8B-B14F-4D97-AF65-F5344CB8AC3E}">
        <p14:creationId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05635"/>
            <a:ext cx="7886700" cy="845836"/>
          </a:xfrm>
        </p:spPr>
        <p:txBody>
          <a:bodyPr/>
          <a:lstStyle/>
          <a:p>
            <a:pPr lvl="0" algn="ctr"/>
            <a:r>
              <a:rPr lang="ru-RU" b="1" dirty="0">
                <a:solidFill>
                  <a:srgbClr val="C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 </a:t>
            </a:r>
            <a:r>
              <a:rPr lang="ru-RU" b="1" dirty="0" smtClean="0">
                <a:solidFill>
                  <a:srgbClr val="C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работы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652792"/>
              </p:ext>
            </p:extLst>
          </p:nvPr>
        </p:nvGraphicFramePr>
        <p:xfrm>
          <a:off x="234779" y="877321"/>
          <a:ext cx="8637374" cy="5888736"/>
        </p:xfrm>
        <a:graphic>
          <a:graphicData uri="http://schemas.openxmlformats.org/drawingml/2006/table">
            <a:tbl>
              <a:tblPr firstRow="1" firstCol="1" bandRow="1"/>
              <a:tblGrid>
                <a:gridCol w="556053"/>
                <a:gridCol w="6079525"/>
                <a:gridCol w="1075038"/>
                <a:gridCol w="926758"/>
              </a:tblGrid>
              <a:tr h="619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                             Тема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Кол-во часов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«Школа- наш второй дом»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8ч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Личная  гигиена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2ч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1.Беседа «Мой Додыр»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2.Оазис Здоровья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Утренняя гимнастика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3ч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1.Беседа «Энергия на весь день»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2.На зарядку становись!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3.Звуки природы (дыхательная гимнастика)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Культура поведения.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3ч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1.Беседа о культуре поведения.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2.Поиграем в гости.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3.Мы пешеходы и пассажиры.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121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743171"/>
              </p:ext>
            </p:extLst>
          </p:nvPr>
        </p:nvGraphicFramePr>
        <p:xfrm>
          <a:off x="914401" y="296563"/>
          <a:ext cx="7920682" cy="6285217"/>
        </p:xfrm>
        <a:graphic>
          <a:graphicData uri="http://schemas.openxmlformats.org/drawingml/2006/table">
            <a:tbl>
              <a:tblPr firstRow="1" firstCol="1" bandRow="1"/>
              <a:tblGrid>
                <a:gridCol w="848452"/>
                <a:gridCol w="5947763"/>
                <a:gridCol w="593125"/>
                <a:gridCol w="531342"/>
              </a:tblGrid>
              <a:tr h="772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II.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«Я и мое здоровье»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Окружающая среда.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1.Экология.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2.Игра «Земля, вода, воздух»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Режим дня.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1.Беседа о режиме дня.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2.Я и мой день.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Здоровый образ жизни.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1.Беседа о здоровом образе жизни.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2.Поиграем- отдохнем!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3.Игры на свежем воздухе.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0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4.Станция «Здоровье».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535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2034869"/>
              </p:ext>
            </p:extLst>
          </p:nvPr>
        </p:nvGraphicFramePr>
        <p:xfrm>
          <a:off x="741406" y="358344"/>
          <a:ext cx="7908324" cy="6309360"/>
        </p:xfrm>
        <a:graphic>
          <a:graphicData uri="http://schemas.openxmlformats.org/drawingml/2006/table">
            <a:tbl>
              <a:tblPr firstRow="1" firstCol="1" bandRow="1"/>
              <a:tblGrid>
                <a:gridCol w="395416"/>
                <a:gridCol w="6783859"/>
                <a:gridCol w="729049"/>
              </a:tblGrid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III.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«Спорт- это здорово!»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17-18ч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Спортивные игры.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5-6ч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1.Беседа о спортивных играх.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2.Олимпиады.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3.Богатырские потешки.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4.Игры с мячом.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5.Тихие  игры.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Соревнования.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1.Беседа о видах спорта.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2.Веселые старты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3.К тайникам силы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4.Лыжные соревнования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5.Эстафеты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5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6.Мини- футбол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7915" marR="57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920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311180"/>
              </p:ext>
            </p:extLst>
          </p:nvPr>
        </p:nvGraphicFramePr>
        <p:xfrm>
          <a:off x="741405" y="646456"/>
          <a:ext cx="7924800" cy="5636708"/>
        </p:xfrm>
        <a:graphic>
          <a:graphicData uri="http://schemas.openxmlformats.org/drawingml/2006/table">
            <a:tbl>
              <a:tblPr firstRow="1" firstCol="1" bandRow="1"/>
              <a:tblGrid>
                <a:gridCol w="543697"/>
                <a:gridCol w="5251622"/>
                <a:gridCol w="1161535"/>
                <a:gridCol w="967946"/>
              </a:tblGrid>
              <a:tr h="589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Праздники.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6ч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8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1.Беседа о спортивных праздниках.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36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2.Многоликая сила.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13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3.Защитники Отечества</a:t>
                      </a:r>
                      <a:endParaRPr lang="ru-RU" sz="3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1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4.Веселые учения</a:t>
                      </a:r>
                      <a:endParaRPr lang="ru-RU" sz="3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6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5.Мама. папа и я- спортивная семья!</a:t>
                      </a:r>
                      <a:endParaRPr lang="ru-RU" sz="3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3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3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6.А ну-ка, мальчики! А ну- ка, девочки!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3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29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021062"/>
              </p:ext>
            </p:extLst>
          </p:nvPr>
        </p:nvGraphicFramePr>
        <p:xfrm>
          <a:off x="420129" y="1619422"/>
          <a:ext cx="8303740" cy="463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9842"/>
                <a:gridCol w="2255475"/>
                <a:gridCol w="2866435"/>
                <a:gridCol w="26319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Направление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программы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Учебно-методические сопровождения  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90326">
                <a:tc rowSpan="3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Спортивно-оздоровительно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«Жить здорово-здорово»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Чернова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О.Г.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Жить здорово-здоров.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Авторская программа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«В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здоровом теле- здоровый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дух»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Фаткулина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С.С.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В здоровом теле- здоровый дух.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Авторская программа.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0783">
                <a:tc v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«Волшебный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мир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танца»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Фролова Е.В.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Волшебный мир танца. 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Авторская программа.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481914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Примерные программы по спортивно-оздоровительному направлению. 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7633" y="185352"/>
            <a:ext cx="7886700" cy="128291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Литература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0388" y="1198606"/>
            <a:ext cx="7512907" cy="53628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Закон Российской Федерации «Об образовании» (в последней редакции от 17.07.2009г.)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Федеральный Государственный образовательный стандарт начального общего образования. Приказ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 06.10.2009г., № 373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Здоровьесберегающая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технология в общеобразовательной школе: методология анализа, формы, методы, опыт применения: мет. Рекомендации/ под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ред.М.М.Безруких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В.Д.Сонькина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М.,2002г.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4.ФГОС «Примерные программы начального образования».-«Просвещение»; Москва, 2009г.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5.ФГОС «Планируемые результаты начального общего образования».-«Просвещение», Москва, 2009г.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6.Электронный журнал «Учительская» ИРО – РТ, ИЮЛЬ 2009г.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7.DVD «Уроки тетушки Совы» - ТО «Маски», Москва, 2009г.</a:t>
            </a:r>
          </a:p>
        </p:txBody>
      </p:sp>
    </p:spTree>
    <p:extLst>
      <p:ext uri="{BB962C8B-B14F-4D97-AF65-F5344CB8AC3E}">
        <p14:creationId xmlns:p14="http://schemas.microsoft.com/office/powerpoint/2010/main" val="126426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719" y="259492"/>
            <a:ext cx="8194075" cy="3113903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Составлено учителем начальных классов МБОУ «Средняя общеобразовательная школа № 143 с углублённым изучением отдельных предметов» Ново – Савиновского района города Казани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I квалификационной категории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Фаткулиной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С.С.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Казань 2013г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2790" y="3262185"/>
            <a:ext cx="7886700" cy="34722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sz="3000" b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1.Пояснительная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записка</a:t>
            </a:r>
          </a:p>
          <a:p>
            <a:pPr marL="0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2.Планируемые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результаты освоения</a:t>
            </a:r>
          </a:p>
          <a:p>
            <a:pPr marL="0" indent="0"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   обучающимися программы</a:t>
            </a:r>
          </a:p>
          <a:p>
            <a:pPr marL="0" indent="0"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  внеурочной деятельности</a:t>
            </a:r>
          </a:p>
          <a:p>
            <a:pPr marL="0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3.Литература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4.Учебный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4004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4639" y="185351"/>
            <a:ext cx="7886700" cy="1060495"/>
          </a:xfrm>
        </p:spPr>
        <p:txBody>
          <a:bodyPr/>
          <a:lstStyle/>
          <a:p>
            <a:r>
              <a:rPr lang="ru-RU" b="1" u="sng" dirty="0"/>
              <a:t>Формы и методы работы: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8605" y="1186249"/>
            <a:ext cx="7710617" cy="546168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игры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соревнования, веселые старты, экскурсии, «Дни здоровья», школьные конференции, праздники, беседы, тестирование, во время учебного процесса - пальчиковая гимнастика, зарядка для глаз,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физминутки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секции.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Программа предназначена для учащихся 1-4 классов. Она составлена в соответствии с возрастными особенностями обучающихся и рассчитана на проведение одного часа в неделю: 1 класс – 33ч. в год, 2-4 классы – 34ч. в год.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Программа построена на основании современных научных представлений о физиологическом, психологическом развитии ребенка этого возраста, раскрывает особенности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самотического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психологического и социального здоровья.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1568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0563" y="247135"/>
            <a:ext cx="7886700" cy="1011067"/>
          </a:xfrm>
        </p:spPr>
        <p:txBody>
          <a:bodyPr/>
          <a:lstStyle/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Цели программы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3319" y="1260389"/>
            <a:ext cx="7661189" cy="5313405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формировать установки на ведение здорового образа жизни и коммуникативные навыки, такие, как умение сотрудничать, нести ответственность за принятое решение;</a:t>
            </a:r>
          </a:p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развивать навыки самооценки и самоконтроля в отношении собственного здоровья;</a:t>
            </a:r>
          </a:p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обучать способами приемам сохранения и укрепления собственного здоровья.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5575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-98854"/>
            <a:ext cx="8515351" cy="1729946"/>
          </a:xfrm>
        </p:spPr>
        <p:txBody>
          <a:bodyPr>
            <a:normAutofit/>
          </a:bodyPr>
          <a:lstStyle/>
          <a:p>
            <a:pPr algn="ctr"/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Планируемые результаты освоения обучающимися программы внеурочной деятельности.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1027" y="1569308"/>
            <a:ext cx="7722972" cy="48932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результате работы формируются следующие УУД: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Регулятивные УУД: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определять и формулировать цель деятельности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науроке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во врем проведении мероприятий;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определять последовательность постановки целей с учетом конечного результата;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уметь вносить коррективы в план и способ действий для достижения желаемого результата;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осознавать, что усвоено и что еще подлежит усвоению;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уметь выбрать линию поведения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441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0962" y="420129"/>
            <a:ext cx="7797114" cy="60177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</a:rPr>
              <a:t>Личностные УУД:</a:t>
            </a:r>
          </a:p>
          <a:p>
            <a:pPr marL="0" indent="0">
              <a:buNone/>
            </a:pPr>
            <a:r>
              <a:rPr lang="ru-RU" dirty="0"/>
              <a:t>- устанавливать связь между целью деятельности и мотивом ;</a:t>
            </a:r>
          </a:p>
          <a:p>
            <a:pPr marL="0" indent="0">
              <a:buNone/>
            </a:pPr>
            <a:r>
              <a:rPr lang="ru-RU" dirty="0"/>
              <a:t>- обеспечивать личностный моральный выбор на основе социальных и личностных ценностей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Познавательные </a:t>
            </a:r>
            <a:r>
              <a:rPr lang="ru-RU" dirty="0">
                <a:solidFill>
                  <a:srgbClr val="C00000"/>
                </a:solidFill>
              </a:rPr>
              <a:t>УУД:</a:t>
            </a:r>
          </a:p>
          <a:p>
            <a:pPr marL="0" indent="0">
              <a:buNone/>
            </a:pPr>
            <a:r>
              <a:rPr lang="ru-RU" dirty="0"/>
              <a:t>- уметь самостоятельно выделять и формулировать познавательную цель;</a:t>
            </a:r>
          </a:p>
          <a:p>
            <a:pPr marL="0" indent="0">
              <a:buNone/>
            </a:pPr>
            <a:r>
              <a:rPr lang="ru-RU" dirty="0"/>
              <a:t>- уметь добывать, выделять и применять необходимую информацию;</a:t>
            </a:r>
          </a:p>
          <a:p>
            <a:pPr marL="0" indent="0">
              <a:buNone/>
            </a:pPr>
            <a:r>
              <a:rPr lang="ru-RU" dirty="0"/>
              <a:t>- уметь контролировать и оценивать процесс и результат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6528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0962" y="259493"/>
            <a:ext cx="7648833" cy="62648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</a:rPr>
              <a:t>Коммуникативные УУД:</a:t>
            </a:r>
          </a:p>
          <a:p>
            <a:pPr marL="0" indent="0">
              <a:buNone/>
            </a:pPr>
            <a:r>
              <a:rPr lang="ru-RU" dirty="0"/>
              <a:t>- уметь слушать и вступать в диалог, участвовать в коллективном обсуждении проблем,</a:t>
            </a:r>
          </a:p>
          <a:p>
            <a:pPr marL="0" indent="0">
              <a:buNone/>
            </a:pPr>
            <a:r>
              <a:rPr lang="ru-RU" dirty="0"/>
              <a:t>- уметь работать в команде;</a:t>
            </a:r>
          </a:p>
          <a:p>
            <a:pPr marL="0" indent="0">
              <a:buNone/>
            </a:pPr>
            <a:r>
              <a:rPr lang="ru-RU" dirty="0"/>
              <a:t>- уметь точно выражать свои мысли в соответствии с задачами и целями деятельности.</a:t>
            </a:r>
          </a:p>
          <a:p>
            <a:pPr marL="0" indent="0">
              <a:buNone/>
            </a:pPr>
            <a:r>
              <a:rPr lang="ru-RU" u="sng" dirty="0">
                <a:solidFill>
                  <a:srgbClr val="C00000"/>
                </a:solidFill>
              </a:rPr>
              <a:t>Предполагаемая результативность программы:</a:t>
            </a:r>
          </a:p>
          <a:p>
            <a:pPr marL="0" indent="0">
              <a:buNone/>
            </a:pPr>
            <a:r>
              <a:rPr lang="ru-RU" dirty="0"/>
              <a:t>- осознание учащимися необходимости заботы о своем здоровье и выработки форм поведения;</a:t>
            </a:r>
          </a:p>
          <a:p>
            <a:pPr marL="0" indent="0">
              <a:buNone/>
            </a:pPr>
            <a:r>
              <a:rPr lang="ru-RU" dirty="0"/>
              <a:t>- социальная адаптация детей, расширение сферы общения (Интернет), приобретения опыта взаимодействия с окружающим миром;</a:t>
            </a:r>
          </a:p>
          <a:p>
            <a:pPr marL="0" indent="0">
              <a:buNone/>
            </a:pPr>
            <a:r>
              <a:rPr lang="ru-RU" dirty="0"/>
              <a:t>- портфель ученика (результативность деятельности).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3647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9991" y="506627"/>
            <a:ext cx="7886700" cy="58323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i="1" dirty="0"/>
              <a:t>Благодаря тому, что содержание данной программы раскрывает все стороны здоровья, обучающиеся будут демонстрировать такие качества личности как: товарищество, уважение к старшим, доброта, честность, трудолюбие, бережливость, дисциплинированность, соблюдение порядка. Любознательность, любовь к прекрасному, стремление быть сильным и ловким.</a:t>
            </a:r>
          </a:p>
          <a:p>
            <a:pPr marL="0" indent="0" algn="ctr">
              <a:buNone/>
            </a:pPr>
            <a:r>
              <a:rPr lang="ru-RU" i="1" dirty="0"/>
              <a:t>  </a:t>
            </a:r>
            <a:endParaRPr lang="ru-RU" i="1" dirty="0" smtClean="0"/>
          </a:p>
          <a:p>
            <a:pPr marL="0" indent="0" algn="ctr">
              <a:buNone/>
            </a:pPr>
            <a:r>
              <a:rPr lang="ru-RU" i="1" dirty="0" smtClean="0"/>
              <a:t>Контроль </a:t>
            </a:r>
            <a:r>
              <a:rPr lang="ru-RU" i="1" dirty="0"/>
              <a:t>и оценка результатов освоения программы внеурочной деятельности зависит от тематики и содержания изучаемого  материала.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150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8077" y="0"/>
            <a:ext cx="7886700" cy="87514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Учебный </a:t>
            </a:r>
            <a:r>
              <a:rPr lang="ru-RU" b="1" dirty="0" smtClean="0">
                <a:solidFill>
                  <a:srgbClr val="C00000"/>
                </a:solidFill>
              </a:rPr>
              <a:t>план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298058"/>
              </p:ext>
            </p:extLst>
          </p:nvPr>
        </p:nvGraphicFramePr>
        <p:xfrm>
          <a:off x="230659" y="778480"/>
          <a:ext cx="8666206" cy="5881815"/>
        </p:xfrm>
        <a:graphic>
          <a:graphicData uri="http://schemas.openxmlformats.org/drawingml/2006/table">
            <a:tbl>
              <a:tblPr firstRow="1" firstCol="1" bandRow="1"/>
              <a:tblGrid>
                <a:gridCol w="607426"/>
                <a:gridCol w="4574174"/>
                <a:gridCol w="1173892"/>
                <a:gridCol w="976184"/>
                <a:gridCol w="1334530"/>
              </a:tblGrid>
              <a:tr h="784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часов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Теория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Практика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«Школа- наш второй дом»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8ч.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3ч.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5ч.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Личная гигиена.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Утренняя гимнастика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Культура поведения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II.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«Я и мое здоровье»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3ч.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5ч.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4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Влияние  окружающей среды на здоровье человека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Режим дня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Здоровый образ жизни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III.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«Спорт- это здорово»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17-18ч.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3ч.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14-15ч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Спортивные игры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4-5ч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Соревнования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2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Праздники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5ч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076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</TotalTime>
  <Words>1029</Words>
  <Application>Microsoft Office PowerPoint</Application>
  <PresentationFormat>Экран (4:3)</PresentationFormat>
  <Paragraphs>237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Авторская методическая разработка  программы внеурочной деятельности спортивно- оздоровительного направления в рамках внедрения ФГОС НОО «В здоровом теле -  здоровый дух»</vt:lpstr>
      <vt:lpstr>Составлено учителем начальных классов МБОУ «Средняя общеобразовательная школа № 143 с углублённым изучением отдельных предметов» Ново – Савиновского района города Казани I квалификационной категории Фаткулиной С.С. Казань 2013г.</vt:lpstr>
      <vt:lpstr>Формы и методы работы: </vt:lpstr>
      <vt:lpstr>Цели программы:</vt:lpstr>
      <vt:lpstr>Планируемые результаты освоения обучающимися программы внеурочной деятельности.</vt:lpstr>
      <vt:lpstr>Презентация PowerPoint</vt:lpstr>
      <vt:lpstr>Презентация PowerPoint</vt:lpstr>
      <vt:lpstr>Презентация PowerPoint</vt:lpstr>
      <vt:lpstr>Учебный план</vt:lpstr>
      <vt:lpstr>План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Литература: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Альфия Шакирова</cp:lastModifiedBy>
  <cp:revision>41</cp:revision>
  <dcterms:created xsi:type="dcterms:W3CDTF">2018-09-04T12:10:47Z</dcterms:created>
  <dcterms:modified xsi:type="dcterms:W3CDTF">2019-05-19T12:28:38Z</dcterms:modified>
</cp:coreProperties>
</file>