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3" r:id="rId1"/>
    <p:sldMasterId id="214748385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79" autoAdjust="0"/>
    <p:restoredTop sz="94343" autoAdjust="0"/>
  </p:normalViewPr>
  <p:slideViewPr>
    <p:cSldViewPr snapToGrid="0">
      <p:cViewPr>
        <p:scale>
          <a:sx n="78" d="100"/>
          <a:sy n="78" d="100"/>
        </p:scale>
        <p:origin x="-300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9197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4780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286445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2161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15755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998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18955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2851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7027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8948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9689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8385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6014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554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8414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7788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5387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6131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39337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3063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9896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10819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4479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4021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4058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8381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1707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3410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  <p:sldLayoutId id="2147483846" r:id="rId13"/>
    <p:sldLayoutId id="2147483847" r:id="rId14"/>
    <p:sldLayoutId id="2147483848" r:id="rId15"/>
    <p:sldLayoutId id="2147483849" r:id="rId16"/>
  </p:sldLayoutIdLst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1/29/2019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2410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material.html?mid=49031" TargetMode="External"/><Relationship Id="rId2" Type="http://schemas.openxmlformats.org/officeDocument/2006/relationships/hyperlink" Target="https://vk.com/doc119764431_489437392?hash=583c9da4c567839a17&amp;dl=80d921e681db74e0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sportal.ru/nachalnaya-shkola/raznoe/2015/10/25/metodicheskoe-posobie-vneurochnaya-deyatelnost-v-nachalnoy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75733" y="4537057"/>
            <a:ext cx="6815669" cy="1515533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программа по внеурочной деятельности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 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3 класса </a:t>
            </a: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(68 часов в год)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6506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04779459"/>
              </p:ext>
            </p:extLst>
          </p:nvPr>
        </p:nvGraphicFramePr>
        <p:xfrm>
          <a:off x="568037" y="1707750"/>
          <a:ext cx="11443853" cy="5130493"/>
        </p:xfrm>
        <a:graphic>
          <a:graphicData uri="http://schemas.openxmlformats.org/drawingml/2006/table">
            <a:tbl>
              <a:tblPr firstRow="1" bandRow="1"/>
              <a:tblGrid>
                <a:gridCol w="1108363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1083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200400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20291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300643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07665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907342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 занимательных задач.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допускающие несколько способов решения. Задачи с недостаточными, некорректными данными, с избыточным составом условия. Последовательность шагов (алгоритм) решения задачи. Задачи, имеющие несколько решений.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анализировать текст задачи: ориентироваться в тексте, выделять условие и вопрос, данные и искомые числа (величины);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искать и выбирать необходимую информацию, содержащуюся в тексте задачи, на рисунке или в таблице, для ответа на заданные вопросы;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знаково-символических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 для моделирования ситуаций, описанных в задачах.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77016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8352" y="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2597221"/>
              </p:ext>
            </p:extLst>
          </p:nvPr>
        </p:nvGraphicFramePr>
        <p:xfrm>
          <a:off x="568037" y="1537855"/>
          <a:ext cx="11443853" cy="5059680"/>
        </p:xfrm>
        <a:graphic>
          <a:graphicData uri="http://schemas.openxmlformats.org/drawingml/2006/table">
            <a:tbl>
              <a:tblPr firstRow="1" bandRow="1"/>
              <a:tblGrid>
                <a:gridCol w="761999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2607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394364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893127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133599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56129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343218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Обратные задачи и задания. Ориентировка в тексте задачи, выделение условия и вопроса, данных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искомых чисел (величин). Выбор необходимой информации, содержащейся в тексте задачи, на рисунке или в таблице, для ответа на заданные вопросы.</a:t>
                      </a:r>
                    </a:p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—моделировать ситуацию, описанную в тексте задачи, использовать соответствующие знаково-символические средства для моделирования ситуации;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конструировать последовательность шагов (алгоритм) решения задачи;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объяснять (обосновывать) выполняемые и выполненные действия;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09352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4498" y="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0644744"/>
              </p:ext>
            </p:extLst>
          </p:nvPr>
        </p:nvGraphicFramePr>
        <p:xfrm>
          <a:off x="568037" y="1510145"/>
          <a:ext cx="11443853" cy="5212080"/>
        </p:xfrm>
        <a:graphic>
          <a:graphicData uri="http://schemas.openxmlformats.org/drawingml/2006/table">
            <a:tbl>
              <a:tblPr firstRow="1" bandRow="1"/>
              <a:tblGrid>
                <a:gridCol w="761999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2607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366655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920836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133599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44281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697220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Старинные задачи. Логические задачи. Задачи на переливание. Составление аналогичных задач и заданий. Нестандартные задачи. 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Задачи, решаемые способом перебора. «Открытые» задачи и задания. Задачи и задания по проверке готовых решений, в том числе неверных.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—воспроизводить способ решения задачи;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сопоставлять полученный (промежуточный, итоговый) результат с заданным условием;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анализировать предложенные варианты решения задачи, выбирать из них верные, выбирать наиболее эффективный способ решения задачи;</a:t>
                      </a:r>
                    </a:p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4211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4498" y="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77738760"/>
              </p:ext>
            </p:extLst>
          </p:nvPr>
        </p:nvGraphicFramePr>
        <p:xfrm>
          <a:off x="568037" y="1510145"/>
          <a:ext cx="11443853" cy="5160260"/>
        </p:xfrm>
        <a:graphic>
          <a:graphicData uri="http://schemas.openxmlformats.org/drawingml/2006/table">
            <a:tbl>
              <a:tblPr firstRow="1" bandRow="1"/>
              <a:tblGrid>
                <a:gridCol w="761999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2607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366655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920836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133599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44281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697220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и оценка готовых решений задачи, выбор верных решений. Задачи на доказательство, например найти цифровое значение букв в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условной записи: СМЕХ + ГРОМ = ГРЕМИ и др. Обоснование выполняемых и выполненных действий.</a:t>
                      </a:r>
                    </a:p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оценивать предъявленное готовое решение задачи (верно, неверно);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участвовать в учебном диалоге, оценивать процесс поиска и результат решения задачи;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конструировать несложные задачи.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826455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4498" y="0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76250582"/>
              </p:ext>
            </p:extLst>
          </p:nvPr>
        </p:nvGraphicFramePr>
        <p:xfrm>
          <a:off x="568037" y="1510145"/>
          <a:ext cx="11443853" cy="5160260"/>
        </p:xfrm>
        <a:graphic>
          <a:graphicData uri="http://schemas.openxmlformats.org/drawingml/2006/table">
            <a:tbl>
              <a:tblPr firstRow="1" bandRow="1"/>
              <a:tblGrid>
                <a:gridCol w="761999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2607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366655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920836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133599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44281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697220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 олимпиадных задач международного конкурса «Кенгуру».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Воспроизведение способа решения задачи. Выбор наиболее эффективных способов решения.</a:t>
                      </a:r>
                    </a:p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09120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189" y="-55418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633079359"/>
              </p:ext>
            </p:extLst>
          </p:nvPr>
        </p:nvGraphicFramePr>
        <p:xfrm>
          <a:off x="568037" y="1427019"/>
          <a:ext cx="11443853" cy="5331596"/>
        </p:xfrm>
        <a:graphic>
          <a:graphicData uri="http://schemas.openxmlformats.org/drawingml/2006/table">
            <a:tbl>
              <a:tblPr firstRow="1" bandRow="1"/>
              <a:tblGrid>
                <a:gridCol w="103909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83673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366655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920836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133599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961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868556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Геометрическая мозаика.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Пространственные представления. Понятия «влево», «вправо», «вверх», «вниз». Маршрут передвижения. Точка начала движения;</a:t>
                      </a:r>
                    </a:p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число, стрелки 1→ 1↓, указывающие направление движения. Проведение линии по заданному маршруту (алгоритму) — «путешествие точки» (на листе в клетку).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—ориентироваться в понятиях «влево», «вправо», «вверх», «вниз»;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ориентироваться на точку начала движения, на числа и стрелки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1→ 1↓ и др., указывающие направление движения;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—проводить линии по заданному маршруту (алгоритму);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—выделять фигуру заданной формы на сложном чертеже;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—моделирование фигур из одинаковых треугольников, уголков;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танграм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древняя китайская головоломка. «Сложи квадрат». «Спичечный» конструктор;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8392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189" y="-55418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7340639"/>
              </p:ext>
            </p:extLst>
          </p:nvPr>
        </p:nvGraphicFramePr>
        <p:xfrm>
          <a:off x="568037" y="1427019"/>
          <a:ext cx="11443853" cy="5331596"/>
        </p:xfrm>
        <a:graphic>
          <a:graphicData uri="http://schemas.openxmlformats.org/drawingml/2006/table">
            <a:tbl>
              <a:tblPr firstRow="1" bandRow="1"/>
              <a:tblGrid>
                <a:gridCol w="103909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83673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366655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920836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133599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961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868556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Построение собственного маршрута (рисунка) и его описание. Геометрические узоры. Закономерности в узорах. Симметрия. Фигуры, имеющие одну и несколько осей симметрии. Расположение деталей фигуры в исходной конструкции (треугольники, </a:t>
                      </a:r>
                      <a:r>
                        <a:rPr lang="ru-RU" sz="195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таны</a:t>
                      </a:r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уголки, спички). Части фигуры.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—анализировать расположение деталей (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танов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треугольников, уголков, спичек) в исходной конструкции;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составлять фигуры из частей, определять место заданной детали в конструкции;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—выявлять закономерности в расположении деталей; составлять детали в соответствии с заданным контуром конструкции;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—конструкторы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лего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Набор «Геометрические тела»;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—конструкторы «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Танграм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«Спички», «Полимино», «Кубики», «Паркеты и мозаики», «Строитель» и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33591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189" y="-55418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95955502"/>
              </p:ext>
            </p:extLst>
          </p:nvPr>
        </p:nvGraphicFramePr>
        <p:xfrm>
          <a:off x="568037" y="1427019"/>
          <a:ext cx="11443853" cy="5321416"/>
        </p:xfrm>
        <a:graphic>
          <a:graphicData uri="http://schemas.openxmlformats.org/drawingml/2006/table">
            <a:tbl>
              <a:tblPr firstRow="1" bandRow="1"/>
              <a:tblGrid>
                <a:gridCol w="103909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83673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228109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4308764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1884217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924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858376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заданной фигуры в конструкции. Расположение деталей. Выбор деталей в соответствии с заданным контуром конструкции. Поиск нескольких возможных вариантов решения. Составление и зарисовка фигур по собственному замыслу. Разрезание и составление фигур.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сопоставлять полученный (промежуточный, итоговый) результат с заданным условием;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объяснять выбор деталей или способа действия при заданном условии;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анализировать предложенные возможные варианты верного решения;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—моделировать объёмные фигуры из различных материалов (проволока, пластилин и др.) и из развёрток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электронного учебного пособия «Математика и конструирование».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42860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189" y="-55418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2910886"/>
              </p:ext>
            </p:extLst>
          </p:nvPr>
        </p:nvGraphicFramePr>
        <p:xfrm>
          <a:off x="568037" y="1427019"/>
          <a:ext cx="11443853" cy="5417820"/>
        </p:xfrm>
        <a:graphic>
          <a:graphicData uri="http://schemas.openxmlformats.org/drawingml/2006/table">
            <a:tbl>
              <a:tblPr firstRow="1" bandRow="1"/>
              <a:tblGrid>
                <a:gridCol w="103909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83673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934691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602182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1884217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924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858376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Деление заданной фигуры на равные по площади части. Поиск заданных фигур в фигурах сложной конфигурации. Решение задач, формирующих геометрическую наблюдательность. Распознавание (нахождение) окружности на орнаменте. Составление (вычерчивание) орнамента с использованием циркуля (по образцу, по собственному замыслу).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осуществлять развёрнутые действия контроля и самоконтроля: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сравнивать построенную конструкцию с образцом.</a:t>
                      </a:r>
                    </a:p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90666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189" y="-55418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27561977"/>
              </p:ext>
            </p:extLst>
          </p:nvPr>
        </p:nvGraphicFramePr>
        <p:xfrm>
          <a:off x="568037" y="1427019"/>
          <a:ext cx="11443853" cy="5321416"/>
        </p:xfrm>
        <a:graphic>
          <a:graphicData uri="http://schemas.openxmlformats.org/drawingml/2006/table">
            <a:tbl>
              <a:tblPr firstRow="1" bandRow="1"/>
              <a:tblGrid>
                <a:gridCol w="103909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83673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934691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602182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1884217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9249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858376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Объёмные фигуры: цилиндр, конус, пирамида, шар, куб. Моделирование из проволоки. Создание объёмных фигур из развёрток: цилиндр,</a:t>
                      </a:r>
                    </a:p>
                    <a:p>
                      <a:pPr algn="l"/>
                      <a:r>
                        <a:rPr lang="ru-RU" sz="195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призма шестиугольная, призма треугольная, куб, конус, четырёхугольная пирамида, октаэдр, параллелепипед, усечённый конус, усечённая пирамида, пятиугольная пирамида, икосаэдр (по выбору учащихся).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03586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7244" y="685918"/>
            <a:ext cx="9601196" cy="1303867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8641" y="1835238"/>
            <a:ext cx="10831133" cy="5331855"/>
          </a:xfrm>
        </p:spPr>
        <p:txBody>
          <a:bodyPr>
            <a:normAutofit fontScale="25000" lnSpcReduction="20000"/>
          </a:bodyPr>
          <a:lstStyle/>
          <a:p>
            <a:pPr indent="285750"/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составлена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положениями</a:t>
            </a:r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285750"/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НОО.</a:t>
            </a: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/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Приказом Министерства образования и науки РФ от 31 декабря 2015г. №1576 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8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изменений в федеральный государственный образовательный стандарт начального общего образования, утверждённый приказом Министерства образования и науки Российской Федерации от 6 октября 2009г. №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373».</a:t>
            </a: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/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ООП НОО Муниципального 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общеобразовательного бюджетного учреждения "Средняя общеобразовательная школа № 34 Лесозаводского городского округа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"; авторской программой.</a:t>
            </a:r>
            <a:endParaRPr lang="ru-RU" sz="8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/>
            <a:r>
              <a:rPr lang="ru-RU" sz="8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программы: 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2018-2019 учебный год.</a:t>
            </a:r>
          </a:p>
          <a:p>
            <a:pPr indent="285750"/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реализуемой рабочей программы: 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рабочая программа составлена для 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3 класса.</a:t>
            </a:r>
            <a:endParaRPr lang="ru-RU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85750"/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8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реализацию данной программы отводится </a:t>
            </a:r>
            <a:r>
              <a:rPr lang="ru-RU" sz="8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часа в неделю, всего 68 часов.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0645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8526" y="980941"/>
            <a:ext cx="9797728" cy="5877059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результаты освоения внеурочной деятельности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"Занимательная математика"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приобретение социальных знаний, понимания социальной реальности и повседневной жизни;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формирование позитивного отношения к базовым ценностям нашего общества и к социальной реальности в целом;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приобретение опыта самостоятельного социального действия.</a:t>
            </a: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080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8526" y="980941"/>
            <a:ext cx="9797728" cy="5780077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Личностные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обучающегося будут сформированы</a:t>
            </a:r>
            <a:r>
              <a:rPr lang="ru-RU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-учебно-познавательный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интерес к новому учебному материалу и способам решения новой частной задачи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адекватно оценивать результаты своей работы на основе критерия успешности учебной деятельности;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понимание причин успеха в учебной деятельности;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определять границы своего незнания, преодоление трудности с помощью одноклассников, учителя;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представление об основных моральных нормах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1633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7690" y="496032"/>
            <a:ext cx="9797728" cy="5780077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Обу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чающийся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получит возможность для формирования: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выраженной устойчивой учебно-познавательной мотивации учения;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устойчивого учебно-познавательного интереса к новым общим способам решения задач;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адекватного понимания причин успешности/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неуспешности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учебной деятельности;</a:t>
            </a:r>
            <a:endParaRPr lang="ru-RU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осознанного  понимания чувств других людей и сопереживать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1950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9418" y="0"/>
            <a:ext cx="10363200" cy="6858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5000"/>
              </a:lnSpc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результатом изучения курса является формирование универсальных учебных действий (УУД).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Регулятивные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УУД: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научится:</a:t>
            </a:r>
          </a:p>
          <a:p>
            <a:pPr algn="just">
              <a:lnSpc>
                <a:spcPct val="115000"/>
              </a:lnSpc>
              <a:buFontTx/>
              <a:buChar char="-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сохранять учебную задачу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планировать этапы решения задачи, определять последовательность учебных действий в соответствии с поставленной задачей;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пошаговый и итоговый контроль по результату под руководством учителя;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ошибки и определять пути их преодоления;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способы и результат действия;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 воспринимать оценку сверстников и учителя</a:t>
            </a:r>
          </a:p>
          <a:p>
            <a:pPr algn="just">
              <a:lnSpc>
                <a:spcPct val="115000"/>
              </a:lnSpc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718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9418" y="1191490"/>
            <a:ext cx="10363200" cy="4572001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получит возможность научиться: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прогнозировать результаты своих действий на основе анализа учебной ситуации;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проявлять познавательную инициативу и самостоятельность;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адекватно оценивать правильность выполнения действия и вносить необходимые коррективы по ходу решения учебной задачи.</a:t>
            </a:r>
          </a:p>
          <a:p>
            <a:pPr algn="just">
              <a:lnSpc>
                <a:spcPct val="115000"/>
              </a:lnSpc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2615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9418" y="471056"/>
            <a:ext cx="10363200" cy="669174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УУД: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научится: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анализировать объекты, выделять их характерные признаки и свойства, узнавать  объекты по заданным признакам;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анализировать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информацию, выбирать рациональный способ решения;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находить  сходства, различая, закономерности, основания для упорядочивания    объектов;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классифицировать объекты по заданным критериям и        формулировать названия полученных групп.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устанавливать закономерности, соотношения между объектами в процессе наблюдения и сравнения;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осуществлять синтез как составление целого из частей;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выделять в тексте основную и второстепенную информацию;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-формулировать проблему;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-строить рассуждения об объекте, его форме и свойствах;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устанавливать причинно- следственные отношения между изучаемыми понятиями и явлениями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2943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7854" y="277093"/>
            <a:ext cx="10363200" cy="669174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Коммуникативные УУД: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научится: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совместной работе коллектива;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вести диалог, работая в парах, группах;	    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допускать существование различных точек зрения, уважать их точку зрения, уважать чужое мнение;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координировать свои действия с действиями партнёров;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корректно высказывать своё мнение, обосновывать свою позицию;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задавать вопросы для организации собственной и совместной деятельности;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взаимный контроль совместных действий;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математическую речь;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высказывать суждения, используя различные аналоги понятия, слова, словосочетания, уточняющие смысл высказывания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2820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7854" y="1288473"/>
            <a:ext cx="10363200" cy="5167745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получит возможность научиться: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 относиться к своему и чужому мнению;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уметь самостоятельно и совместно планировать  деятельность и сотрудничество;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самостоятельно решения;</a:t>
            </a:r>
          </a:p>
          <a:p>
            <a:pPr marL="0" indent="0" algn="just">
              <a:lnSpc>
                <a:spcPct val="115000"/>
              </a:lnSpc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разрешению конфликтов, учитывая позиции участников.</a:t>
            </a:r>
          </a:p>
          <a:p>
            <a:pPr algn="just">
              <a:lnSpc>
                <a:spcPct val="115000"/>
              </a:lnSpc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1233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0" y="0"/>
            <a:ext cx="11765280" cy="14142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Календарно-тематическое планирование внеурочной деятельности </a:t>
            </a:r>
            <a:r>
              <a:rPr lang="ru-RU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общеинтеллектуального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направления "Занимательная математика" 3 класс</a:t>
            </a:r>
            <a:b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ТЕМАТИЧЕСКОЕ ПЛАНИРОВАНИЕ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50191033"/>
              </p:ext>
            </p:extLst>
          </p:nvPr>
        </p:nvGraphicFramePr>
        <p:xfrm>
          <a:off x="-1" y="964577"/>
          <a:ext cx="12192001" cy="6734671"/>
        </p:xfrm>
        <a:graphic>
          <a:graphicData uri="http://schemas.openxmlformats.org/drawingml/2006/table">
            <a:tbl>
              <a:tblPr firstRow="1" firstCol="1" bandRow="1"/>
              <a:tblGrid>
                <a:gridCol w="779213"/>
                <a:gridCol w="1066161"/>
                <a:gridCol w="1121408"/>
                <a:gridCol w="3322168"/>
                <a:gridCol w="4375136"/>
                <a:gridCol w="1527915"/>
              </a:tblGrid>
              <a:tr h="673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9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Тема</a:t>
                      </a:r>
                      <a:endParaRPr lang="ru-RU" sz="9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Характеристика деятельности учащихся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</a:t>
                      </a:r>
                      <a:endParaRPr lang="ru-RU" sz="1600" b="1" i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часов</a:t>
                      </a:r>
                      <a:endParaRPr lang="ru-RU" sz="1600" b="1" i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1-2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Математика -  царица наук.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Знакомство с курсом «Занимательная математика». Беседа «Математика - царица наук».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1-2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2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Интеллектуальная разминка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Решение олимпиадных задач международного конкурса «Кенгуру».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3-4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3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5-6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«Числовой» конструктор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Числа от 1 до 1000. Составление трёхзначных чисел с помощью комплектов карточек с числами: 1) 0, 1, 2, 3, 4, … , 9 (10); 2) 10, 20, 30, 40, … , 90; 3) 100, 200, 300, 400, … , 900.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5-6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7-8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Геометрия вокруг нас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Конструирование многоугольников из одинаковых треугольников.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7-8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05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9-10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Танграм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древняя китайская головоломка. Конструирование многоугольников из деталей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танграма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Составление многоугольников, представленных в уменьшенном масштабе. Проверка выполненной работы.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9-10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11-12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Волшебные переливания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Задачи на переливание.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11-12</a:t>
                      </a: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975">
                <a:tc gridSpan="6">
                  <a:txBody>
                    <a:bodyPr/>
                    <a:lstStyle/>
                    <a:p>
                      <a:endParaRPr lang="ru-RU" dirty="0"/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9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353" marR="583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55121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01320725"/>
              </p:ext>
            </p:extLst>
          </p:nvPr>
        </p:nvGraphicFramePr>
        <p:xfrm>
          <a:off x="-1" y="-3"/>
          <a:ext cx="12192000" cy="6803139"/>
        </p:xfrm>
        <a:graphic>
          <a:graphicData uri="http://schemas.openxmlformats.org/drawingml/2006/table">
            <a:tbl>
              <a:tblPr firstRow="1" firstCol="1" bandRow="1"/>
              <a:tblGrid>
                <a:gridCol w="779214"/>
                <a:gridCol w="1066161"/>
                <a:gridCol w="1121407"/>
                <a:gridCol w="3322167"/>
                <a:gridCol w="4375135"/>
                <a:gridCol w="1527916"/>
              </a:tblGrid>
              <a:tr h="10003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13-14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царстве смекалки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Решение нестандартных задач (на «отношения»). Сбор информации и выпуск математической газеты (работа в группах).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13-14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7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15-16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«Шаг в будущее»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Игры: «Крестики-нолики на бесконечной доске», «Морской бой» и др., конструкторы «Монтажник», «Строитель», «Полимино», «Паркеты и мозаики» и др. из электронного учебного пособия «Математика и конструирование».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15-16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17-18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«Спичечный» конструктор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Построение конструкции по заданному образцу. Перекладывание нескольких спичек в соответствии с условием. Проверка выполненной работы.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17-18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3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19-20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Числовые головоломки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Решение и составление ребусов, содержащих числа. Заполнение числового кроссворда (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судоку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19-20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9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21-22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2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Интеллектуальная разминка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 в «центрах» деятельности: конструкторы, электронные математические игры (работа на компьютере), математические головоломки, занимательные задачи.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21-22</a:t>
                      </a:r>
                      <a:endParaRPr lang="ru-RU" sz="12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02" marR="616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59897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7690" y="446467"/>
            <a:ext cx="8976017" cy="5877059"/>
          </a:xfrm>
        </p:spPr>
        <p:txBody>
          <a:bodyPr>
            <a:normAutofit/>
          </a:bodyPr>
          <a:lstStyle/>
          <a:p>
            <a:pPr indent="342900"/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программы: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формирования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интеллектуальной активности.</a:t>
            </a:r>
          </a:p>
          <a:p>
            <a:pPr indent="342900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программы:  </a:t>
            </a:r>
          </a:p>
          <a:p>
            <a:pPr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•способствовать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расширению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кругозора;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•развивать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мотивацию к познанию 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творчеству;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•формировать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и творческое мышление, речь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•обучать 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младших школьников работе с различными источниками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информации;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•развивать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коммуникативную  компетентность через парную и групповую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6731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12090766"/>
              </p:ext>
            </p:extLst>
          </p:nvPr>
        </p:nvGraphicFramePr>
        <p:xfrm>
          <a:off x="0" y="0"/>
          <a:ext cx="12192000" cy="6940296"/>
        </p:xfrm>
        <a:graphic>
          <a:graphicData uri="http://schemas.openxmlformats.org/drawingml/2006/table">
            <a:tbl>
              <a:tblPr firstRow="1" firstCol="1" bandRow="1"/>
              <a:tblGrid>
                <a:gridCol w="779213"/>
                <a:gridCol w="1066161"/>
                <a:gridCol w="1121407"/>
                <a:gridCol w="3322168"/>
                <a:gridCol w="4375135"/>
                <a:gridCol w="1527916"/>
              </a:tblGrid>
              <a:tr h="1558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23-24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Математические фокусы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Порядок выполнения действий в числовых выражениях (без скобок, со скобками). Соедините числа 1 1 1 1 1 1 знаками действий так, чтобы в ответе получилось 1, 2, 3, 4, … , 15.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23-24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38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25-26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Математические игры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Построение математических пирамид: «Сложение в пределах 1000», «Вычитание в пределах 1000», «Умножение», «Деление». Игры: «Волшебная палочка», «Лучший лодочник», «Чья сумма больше?», «Гонки с зонтиками» (по выбору учащихся).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25-26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86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27-28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Секреты чисел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Числовой палиндром — число, которое читается одинаково слева направо и справа налево. Числовые головоломки: запись числа 24 (30) тремя одинаковыми цифрами.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27-28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6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29-30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Математическая копилка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Составление сборника числового материала, взятого из жизни (газеты, детские журналы), для составления задач.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29-30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596" marR="515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06166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01519585"/>
              </p:ext>
            </p:extLst>
          </p:nvPr>
        </p:nvGraphicFramePr>
        <p:xfrm>
          <a:off x="2" y="0"/>
          <a:ext cx="12191996" cy="6886575"/>
        </p:xfrm>
        <a:graphic>
          <a:graphicData uri="http://schemas.openxmlformats.org/drawingml/2006/table">
            <a:tbl>
              <a:tblPr firstRow="1" firstCol="1" bandRow="1"/>
              <a:tblGrid>
                <a:gridCol w="779212"/>
                <a:gridCol w="1066160"/>
                <a:gridCol w="1121407"/>
                <a:gridCol w="3322167"/>
                <a:gridCol w="4375134"/>
                <a:gridCol w="1527916"/>
              </a:tblGrid>
              <a:tr h="2413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31-32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Математическое путешествие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Вычисления в группах: первый ученик из числа вычитает 140; второй - прибавляет 180, третий — вычитает 160, а четвёртый - прибавляет 150. Решения и ответы к пяти раундам записываются. Взаимный контроль. 1-й раунд: 640 – 140 = 500 500 + 180 = 680 680 – 160 = 520 520 +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+ 150= 670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31-32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9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33-34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Выбери маршрут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Единица длины километр. Составление карты путешествия: на определённом транспорте по выбранному маршруту, например «Золотое кольцо» России, города-герои и др.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33-34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35-36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Числовые головоломки, ребусы.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Решение и составление ребусов, содержащих числа. Заполнение числового кроссворда (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судоку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35-36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8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37-38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царстве смекалки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Сбор информации и выпуск математической газеты (работа в группах).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37-38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3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39-40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Мир занимательных задач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Задачи со многими возможными решениями. Задачи с недостающими данными, с избыточным составом условия. Задачи на доказательство: найти цифровое значение букв в условной записи: СМЕХ + ГРОМ = ГРЕМИ и др.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39-40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315" marR="683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29710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87005048"/>
              </p:ext>
            </p:extLst>
          </p:nvPr>
        </p:nvGraphicFramePr>
        <p:xfrm>
          <a:off x="0" y="0"/>
          <a:ext cx="12192000" cy="6953794"/>
        </p:xfrm>
        <a:graphic>
          <a:graphicData uri="http://schemas.openxmlformats.org/drawingml/2006/table">
            <a:tbl>
              <a:tblPr firstRow="1" firstCol="1" bandRow="1"/>
              <a:tblGrid>
                <a:gridCol w="779213"/>
                <a:gridCol w="1066161"/>
                <a:gridCol w="1121406"/>
                <a:gridCol w="3322167"/>
                <a:gridCol w="4375136"/>
                <a:gridCol w="1527917"/>
              </a:tblGrid>
              <a:tr h="228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41-42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Геометрический калейдоскоп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Конструирование многоугольников из заданных элементов. Конструирование из деталей танграма: без разбиения изображения на части; заданного в уменьшенном масштабе. Геометрические узоры. Закономерности в узорах. Симметрия. Фигуры, имеющие одну и несколько осей симметрии.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41-42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62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43-44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Интеллектуальная разминка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 в «центрах» деятельности: конструкторы, электронные математические игры (работа на компьютере), математические головоломки, занимательные задачи.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43-44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3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45-46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Разверни листок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Задачи и задания на развитие пространственных представлений.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45-46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5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47-48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 секунды до столетия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Время и его единицы: час, минута, секунда; сутки, неделя, год, век. Одна секунда в жизни класса. Цена одной минуты. Что происходит за одну минуту в городе (стране, мире). Сбор информации. Что успевает сделать ученик за одну минуту, один час, за день, за сутки? Составление различных задач, используя данные о возрасте своих родственников.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47-48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56449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23671610"/>
              </p:ext>
            </p:extLst>
          </p:nvPr>
        </p:nvGraphicFramePr>
        <p:xfrm>
          <a:off x="0" y="-3"/>
          <a:ext cx="12192000" cy="6906411"/>
        </p:xfrm>
        <a:graphic>
          <a:graphicData uri="http://schemas.openxmlformats.org/drawingml/2006/table">
            <a:tbl>
              <a:tblPr firstRow="1" firstCol="1" bandRow="1"/>
              <a:tblGrid>
                <a:gridCol w="779213"/>
                <a:gridCol w="1066161"/>
                <a:gridCol w="1121406"/>
                <a:gridCol w="3322167"/>
                <a:gridCol w="4375136"/>
                <a:gridCol w="1527917"/>
              </a:tblGrid>
              <a:tr h="7931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49-50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Проект «Календари и их виды».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 со словарями, энциклопедиями. Составление  буклетов о календарях.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49-50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51-52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Числовые головоломки, загадки.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Решение и составление ребусов, загадок, содержащих числа. Заполнение числового кроссворда.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51-52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5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53-54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Конкурс смекалки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Задачи в стихах. Задачи-шутки. Задачи-смекалки.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53-54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6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55-56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Это было в старину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Старинные русские меры длины и массы: пядь, аршин, вершок, верста, пуд, фунт и др. Решение старинных задач. Работа с таблицей «Старинные русские меры длины».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55-56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6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57-58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Старинные русские меры длины.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Формирование представлений о малых старинных мерах длины: «пядь», «локоть», измерять различные предметы, используя эти меры длины».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57-58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97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59-60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Математические фокусы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Алгоритм умножения (деления) трёхзначного числа на однозначное число. Поиск «спрятанных» цифр в записи решения.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59-60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92295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64729733"/>
              </p:ext>
            </p:extLst>
          </p:nvPr>
        </p:nvGraphicFramePr>
        <p:xfrm>
          <a:off x="0" y="1"/>
          <a:ext cx="12192000" cy="6858000"/>
        </p:xfrm>
        <a:graphic>
          <a:graphicData uri="http://schemas.openxmlformats.org/drawingml/2006/table">
            <a:tbl>
              <a:tblPr firstRow="1" firstCol="1" bandRow="1"/>
              <a:tblGrid>
                <a:gridCol w="779213"/>
                <a:gridCol w="1066161"/>
                <a:gridCol w="1121406"/>
                <a:gridCol w="3322167"/>
                <a:gridCol w="4375136"/>
                <a:gridCol w="1527917"/>
              </a:tblGrid>
              <a:tr h="2057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61-62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Энциклопедия математических развлечений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Составление сборника занимательных заданий. Использование разных источников информации (детские познавательные журналы, книги и др.).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61-62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63-64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Решаем задачи на клетчатой бумаге.</a:t>
                      </a:r>
                      <a:endParaRPr lang="ru-RU" sz="18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Решение нестандартных задач, развитие пространственных представлений.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63-64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65-66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Проект «Любимый город в задачах».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Работа с энциклопедией, художественной литературой. Наблюдение, анализ и развитие умения составлять текстовые задачи.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65-66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67-68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Математический лабиринт</a:t>
                      </a:r>
                      <a:endParaRPr lang="ru-RU" sz="18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Итоговое занятие -открытый интеллектуальный марафон. </a:t>
                      </a:r>
                      <a:endParaRPr lang="ru-RU" sz="1400" b="1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67-68</a:t>
                      </a:r>
                      <a:endParaRPr lang="ru-RU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54410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Список литературы: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Григорьев, Степанов: Внеурочная деятельность школьников. Методический конструктор: пособие для учителя.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vk.com/doc119764431_489437392?hash=583c9da4c567839a17&amp;dl=80d921e681db74e08f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infourok.ru/material.html?mid=49031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nsportal.ru/nachalnaya-shkola/raznoe/2015/10/25/metodicheskoe-posobie-vneurochnaya-deyatelnost-v-nachalnoy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Кружок  «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АБВГДейка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Кружок  «Мы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твои друзья природа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Кружок  «Детская риторика»путь к грамотности 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Кружок  «Путь к грамотности»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13160282"/>
              </p:ext>
            </p:extLst>
          </p:nvPr>
        </p:nvGraphicFramePr>
        <p:xfrm>
          <a:off x="568038" y="1759528"/>
          <a:ext cx="11180616" cy="4959928"/>
        </p:xfrm>
        <a:graphic>
          <a:graphicData uri="http://schemas.openxmlformats.org/drawingml/2006/table">
            <a:tbl>
              <a:tblPr firstRow="1" bandRow="1"/>
              <a:tblGrid>
                <a:gridCol w="150135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48968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174626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00747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55492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6716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59276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Числа.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Арифмети-ческие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действия. Величины.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Названия и последовательность чисел от 1 до 20. Подсчёт числа точек на верхних гранях выпавших кубиков. Числа от 1 до 100. Решение и составление ребусов, содержащих числа. Сложение и вычитание чисел в пределах 100.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сравнивать разные приёмы действий, выбирать удобные способы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выполнения конкретного задания;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моделировать в процессе совместного обсуждения алгоритм решения числового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кроссворда;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«Весёлый счёт» — игра-соревнование; игры с игральными кубиками. Игры: «Чья сумма больше?», «Лучший лодочник», «Русское лото», «Математическое домино»,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99109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37947208"/>
              </p:ext>
            </p:extLst>
          </p:nvPr>
        </p:nvGraphicFramePr>
        <p:xfrm>
          <a:off x="568038" y="1759528"/>
          <a:ext cx="11180616" cy="4959928"/>
        </p:xfrm>
        <a:graphic>
          <a:graphicData uri="http://schemas.openxmlformats.org/drawingml/2006/table">
            <a:tbl>
              <a:tblPr firstRow="1" bandRow="1"/>
              <a:tblGrid>
                <a:gridCol w="150135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48968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174626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00747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55492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6716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592768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Таблица умножения однозначных чисел и соответствующие случаи деления.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Числовые головоломки: соединение чисел знаками действия так, чтобы в ответе получилось заданное число, и др. Поиск нескольких решений.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его в ходе самостоятельной работы;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применять изученные способы учебной работы и приёмы вычислений для работы с числовыми головоломками;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анализировать правила игры, действовать 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соответствии </a:t>
                      </a: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собьюсь!», «Задумай число», «Отгадай задуманное число», «Отгадай число и месяц рождения»;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игры: «Волшебная палочка», «Лучший счётчик», «Не подведи друга», «День и ночь», 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64953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59746825"/>
              </p:ext>
            </p:extLst>
          </p:nvPr>
        </p:nvGraphicFramePr>
        <p:xfrm>
          <a:off x="568038" y="1759528"/>
          <a:ext cx="11180616" cy="4959928"/>
        </p:xfrm>
        <a:graphic>
          <a:graphicData uri="http://schemas.openxmlformats.org/drawingml/2006/table">
            <a:tbl>
              <a:tblPr firstRow="1" bandRow="1"/>
              <a:tblGrid>
                <a:gridCol w="150135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48968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174626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00747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55492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36716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592768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Восстановление примеров: поиск цифры, которая скрыта. Последовательное выполнение арифметических действий: отгадывание задуманных чисел.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Заполнение числовых кроссвордов (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судоку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какуро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др.).</a:t>
                      </a:r>
                    </a:p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заданными правилами;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включаться в групповую работу, участвовать в обсуждении проблемных вопросов, высказывать собственное мнение и аргументировать его;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—выполнять пробное учебное действие, фиксировать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«Счастливый случай», «Сбор плодов», «Гонки с зонтиками», «Магазин», «Какой ряд дружнее?»;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игры с мячом: «Наоборот», «Не урони мяч»;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98472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732889"/>
              </p:ext>
            </p:extLst>
          </p:nvPr>
        </p:nvGraphicFramePr>
        <p:xfrm>
          <a:off x="568038" y="1707750"/>
          <a:ext cx="11180616" cy="5059680"/>
        </p:xfrm>
        <a:graphic>
          <a:graphicData uri="http://schemas.openxmlformats.org/drawingml/2006/table">
            <a:tbl>
              <a:tblPr firstRow="1" bandRow="1"/>
              <a:tblGrid>
                <a:gridCol w="1501350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948968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174626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00747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255492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2640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719983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 от 1 до 1000. Сложение и вычитание чисел в пределах 1000.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Числа-великаны (миллион и др.). Числовой палиндром: число, которое читается одинаково слева направо и справа налево. Поиск и чтение слов, связанных с математикой (в таблице, ходом шахматного коня и др.).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индивидуальное затруднение в пробном действии;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аргументировать свою позицию в коммуникации, учитывать разные мнения, использовать критерии для обоснования своего суждения;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игры с набором «Карточки-считалочки» (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сорбонки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— двусторонние карточки: на одной стороне — задание, на другой — ответ;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математические пирамиды: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9662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68543038"/>
              </p:ext>
            </p:extLst>
          </p:nvPr>
        </p:nvGraphicFramePr>
        <p:xfrm>
          <a:off x="568037" y="1707750"/>
          <a:ext cx="11443853" cy="4983995"/>
        </p:xfrm>
        <a:graphic>
          <a:graphicData uri="http://schemas.openxmlformats.org/drawingml/2006/table">
            <a:tbl>
              <a:tblPr firstRow="1" bandRow="1"/>
              <a:tblGrid>
                <a:gridCol w="1108363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1083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200400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20291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300643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2640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719983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Занимательные задания с римскими цифрами.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Время. Единицы времени. Масса. Единицы массы. Литр.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сопоставлять полученный (промежуточный, итоговый) результата  с заданным условием;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—контролировать свою деятельность: обнаруживать и исправлять ошибки.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«Сложение в пределах 10; 20; 100», «Вычитание в пределах 10; 20; 100», «Умножение», «Деление»;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работа с палитрой — основой с цветными фишками и комплектом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заданий к палитре по темам: «Сложение и вычитание до 100» и др.;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22778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0643" y="237744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Основное содержание внеурочной деятельности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общеинтеллектуального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«Занимательная математика»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06937828"/>
              </p:ext>
            </p:extLst>
          </p:nvPr>
        </p:nvGraphicFramePr>
        <p:xfrm>
          <a:off x="568037" y="1707750"/>
          <a:ext cx="11443853" cy="4983995"/>
        </p:xfrm>
        <a:graphic>
          <a:graphicData uri="http://schemas.openxmlformats.org/drawingml/2006/table">
            <a:tbl>
              <a:tblPr firstRow="1" bandRow="1"/>
              <a:tblGrid>
                <a:gridCol w="1108363">
                  <a:extLst>
                    <a:ext uri="{9D8B030D-6E8A-4147-A177-3AD203B41FA5}">
                      <a16:colId xmlns="" xmlns:a16="http://schemas.microsoft.com/office/drawing/2014/main" val="1397326361"/>
                    </a:ext>
                  </a:extLst>
                </a:gridCol>
                <a:gridCol w="1108364">
                  <a:extLst>
                    <a:ext uri="{9D8B030D-6E8A-4147-A177-3AD203B41FA5}">
                      <a16:colId xmlns="" xmlns:a16="http://schemas.microsoft.com/office/drawing/2014/main" val="155093343"/>
                    </a:ext>
                  </a:extLst>
                </a:gridCol>
                <a:gridCol w="3200400">
                  <a:extLst>
                    <a:ext uri="{9D8B030D-6E8A-4147-A177-3AD203B41FA5}">
                      <a16:colId xmlns="" xmlns:a16="http://schemas.microsoft.com/office/drawing/2014/main" val="651213876"/>
                    </a:ext>
                  </a:extLst>
                </a:gridCol>
                <a:gridCol w="3020291">
                  <a:extLst>
                    <a:ext uri="{9D8B030D-6E8A-4147-A177-3AD203B41FA5}">
                      <a16:colId xmlns="" xmlns:a16="http://schemas.microsoft.com/office/drawing/2014/main" val="248542420"/>
                    </a:ext>
                  </a:extLst>
                </a:gridCol>
                <a:gridCol w="3006435">
                  <a:extLst>
                    <a:ext uri="{9D8B030D-6E8A-4147-A177-3AD203B41FA5}">
                      <a16:colId xmlns="" xmlns:a16="http://schemas.microsoft.com/office/drawing/2014/main" val="2246182514"/>
                    </a:ext>
                  </a:extLst>
                </a:gridCol>
              </a:tblGrid>
              <a:tr h="126401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раздела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Универсальные учебные действия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деятельности (Практическая и игровая деятельность)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8570230"/>
                  </a:ext>
                </a:extLst>
              </a:tr>
              <a:tr h="3719983">
                <a:tc>
                  <a:txBody>
                    <a:bodyPr/>
                    <a:lstStyle/>
                    <a:p>
                      <a:pPr algn="l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игры: «Крестики-нолики», «Крестики-нолики на бесконечной доске», «Морской бой» и др., конструкторы «Часы», «Весы» из электронного учебного пособия «Математика и конструирование».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945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2364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3374</Words>
  <Application>Microsoft Office PowerPoint</Application>
  <PresentationFormat>Произвольный</PresentationFormat>
  <Paragraphs>495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Легкий дым</vt:lpstr>
      <vt:lpstr>Тема Office</vt:lpstr>
      <vt:lpstr>Рабочая программа по внеурочной деятельности общеинтеллектуального направления  «Занимательная математика» для 3 класса  (68 часов в год)</vt:lpstr>
      <vt:lpstr>Пояснительная записка</vt:lpstr>
      <vt:lpstr>Слайд 3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Основное содержание внеурочной деятельности общеинтеллектуального направления «Занимательная математика»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Календарно-тематическое планирование внеурочной деятельности общеинтеллектуального направления "Занимательная математика" 3 класс ТЕМАТИЧЕСКОЕ ПЛАНИРОВАНИЕ </vt:lpstr>
      <vt:lpstr>Слайд 29</vt:lpstr>
      <vt:lpstr>Слайд 30</vt:lpstr>
      <vt:lpstr>Слайд 31</vt:lpstr>
      <vt:lpstr>Слайд 32</vt:lpstr>
      <vt:lpstr>Слайд 33</vt:lpstr>
      <vt:lpstr>Слайд 34</vt:lpstr>
      <vt:lpstr>Список литературы:</vt:lpstr>
      <vt:lpstr>Слайд 36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Рабочая программа по внеурочной деятельности общеинтеллектуального направления  «Занимательная математика» для 3 класса  (68 часов в год)</dc:title>
  <dc:creator>Альфия Шакирова</dc:creator>
  <cp:lastModifiedBy>Админ</cp:lastModifiedBy>
  <cp:revision>17</cp:revision>
  <dcterms:created xsi:type="dcterms:W3CDTF">2019-01-27T15:49:33Z</dcterms:created>
  <dcterms:modified xsi:type="dcterms:W3CDTF">2019-01-29T11:08:53Z</dcterms:modified>
</cp:coreProperties>
</file>