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68" r:id="rId4"/>
    <p:sldMasterId id="2147483780" r:id="rId5"/>
    <p:sldMasterId id="2147483792" r:id="rId6"/>
    <p:sldMasterId id="2147483852" r:id="rId7"/>
    <p:sldMasterId id="2147483864" r:id="rId8"/>
  </p:sldMasterIdLst>
  <p:notesMasterIdLst>
    <p:notesMasterId r:id="rId36"/>
  </p:notesMasterIdLst>
  <p:sldIdLst>
    <p:sldId id="396" r:id="rId9"/>
    <p:sldId id="397" r:id="rId10"/>
    <p:sldId id="398" r:id="rId11"/>
    <p:sldId id="350" r:id="rId12"/>
    <p:sldId id="301" r:id="rId13"/>
    <p:sldId id="302" r:id="rId14"/>
    <p:sldId id="366" r:id="rId15"/>
    <p:sldId id="381" r:id="rId16"/>
    <p:sldId id="351" r:id="rId17"/>
    <p:sldId id="306" r:id="rId18"/>
    <p:sldId id="307" r:id="rId19"/>
    <p:sldId id="367" r:id="rId20"/>
    <p:sldId id="382" r:id="rId21"/>
    <p:sldId id="352" r:id="rId22"/>
    <p:sldId id="311" r:id="rId23"/>
    <p:sldId id="312" r:id="rId24"/>
    <p:sldId id="368" r:id="rId25"/>
    <p:sldId id="383" r:id="rId26"/>
    <p:sldId id="353" r:id="rId27"/>
    <p:sldId id="316" r:id="rId28"/>
    <p:sldId id="317" r:id="rId29"/>
    <p:sldId id="369" r:id="rId30"/>
    <p:sldId id="393" r:id="rId31"/>
    <p:sldId id="399" r:id="rId32"/>
    <p:sldId id="400" r:id="rId33"/>
    <p:sldId id="342" r:id="rId34"/>
    <p:sldId id="4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DBB7"/>
    <a:srgbClr val="0033CC"/>
    <a:srgbClr val="B9E4FF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8ADF9-8BE1-4AF1-BBB0-0678789F1FBA}" type="doc">
      <dgm:prSet loTypeId="urn:microsoft.com/office/officeart/2005/8/layout/hProcess3" loCatId="process" qsTypeId="urn:microsoft.com/office/officeart/2005/8/quickstyle/3d1" qsCatId="3D" csTypeId="urn:microsoft.com/office/officeart/2005/8/colors/accent3_3" csCatId="accent3" phldr="1"/>
      <dgm:spPr/>
    </dgm:pt>
    <dgm:pt modelId="{0A8837AA-537A-4629-B12F-220BD576637A}">
      <dgm:prSet phldrT="[Текст]" custT="1"/>
      <dgm:spPr/>
      <dgm:t>
        <a:bodyPr/>
        <a:lstStyle/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</a:rPr>
            <a:t>ТЕКСТ </a:t>
          </a:r>
        </a:p>
        <a:p>
          <a:pPr algn="l"/>
          <a:r>
            <a:rPr lang="ru-RU" sz="1600" b="1" i="0" dirty="0" smtClean="0">
              <a:solidFill>
                <a:srgbClr val="FFFF00"/>
              </a:solidFill>
              <a:latin typeface="Constantia" pitchFamily="18" charset="0"/>
            </a:rPr>
            <a:t>ОТ 55 ДО 110 СЛОВ                            КЛ.</a:t>
          </a:r>
          <a:endParaRPr lang="ru-RU" sz="1600" b="1" i="0" dirty="0">
            <a:solidFill>
              <a:srgbClr val="FFFF00"/>
            </a:solidFill>
            <a:latin typeface="Constantia" pitchFamily="18" charset="0"/>
          </a:endParaRPr>
        </a:p>
      </dgm:t>
    </dgm:pt>
    <dgm:pt modelId="{C1C9737A-40FA-47FB-AB70-7E2426EA736E}" type="par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A3AA7204-D442-4147-BA22-3B77BFEF286D}" type="sib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6345A5C8-1982-48B4-9ECA-17A58E05B596}" type="pres">
      <dgm:prSet presAssocID="{0E88ADF9-8BE1-4AF1-BBB0-0678789F1FBA}" presName="Name0" presStyleCnt="0">
        <dgm:presLayoutVars>
          <dgm:dir/>
          <dgm:animLvl val="lvl"/>
          <dgm:resizeHandles val="exact"/>
        </dgm:presLayoutVars>
      </dgm:prSet>
      <dgm:spPr/>
    </dgm:pt>
    <dgm:pt modelId="{C3C15432-909C-4EAB-B37F-906BC05D6D5C}" type="pres">
      <dgm:prSet presAssocID="{0E88ADF9-8BE1-4AF1-BBB0-0678789F1FBA}" presName="dummy" presStyleCnt="0"/>
      <dgm:spPr/>
    </dgm:pt>
    <dgm:pt modelId="{6EA06D60-0655-4720-AA5C-CA751F7D35B0}" type="pres">
      <dgm:prSet presAssocID="{0E88ADF9-8BE1-4AF1-BBB0-0678789F1FBA}" presName="linH" presStyleCnt="0"/>
      <dgm:spPr/>
    </dgm:pt>
    <dgm:pt modelId="{0DD1B619-1FCA-4246-92F6-B5309624C537}" type="pres">
      <dgm:prSet presAssocID="{0E88ADF9-8BE1-4AF1-BBB0-0678789F1FBA}" presName="padding1" presStyleCnt="0"/>
      <dgm:spPr/>
    </dgm:pt>
    <dgm:pt modelId="{94E26E9B-EA84-466A-89F9-603E61340360}" type="pres">
      <dgm:prSet presAssocID="{0A8837AA-537A-4629-B12F-220BD576637A}" presName="linV" presStyleCnt="0"/>
      <dgm:spPr/>
    </dgm:pt>
    <dgm:pt modelId="{B1FE1527-3C5C-4F4A-8908-4DEEC6FCD2B6}" type="pres">
      <dgm:prSet presAssocID="{0A8837AA-537A-4629-B12F-220BD576637A}" presName="spVertical1" presStyleCnt="0"/>
      <dgm:spPr/>
    </dgm:pt>
    <dgm:pt modelId="{A1CD4B12-5C0E-4F04-A540-CD1EF6E2B4ED}" type="pres">
      <dgm:prSet presAssocID="{0A8837AA-537A-4629-B12F-220BD576637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3909F-ADDD-48C8-A593-3ABB2E2993AD}" type="pres">
      <dgm:prSet presAssocID="{0A8837AA-537A-4629-B12F-220BD576637A}" presName="spVertical2" presStyleCnt="0"/>
      <dgm:spPr/>
    </dgm:pt>
    <dgm:pt modelId="{0BBCBCFB-C37A-48B1-81AF-7B6020A0FDD2}" type="pres">
      <dgm:prSet presAssocID="{0A8837AA-537A-4629-B12F-220BD576637A}" presName="spVertical3" presStyleCnt="0"/>
      <dgm:spPr/>
    </dgm:pt>
    <dgm:pt modelId="{3D52F787-E03C-48E2-9515-8C63E0E5061C}" type="pres">
      <dgm:prSet presAssocID="{0E88ADF9-8BE1-4AF1-BBB0-0678789F1FBA}" presName="padding2" presStyleCnt="0"/>
      <dgm:spPr/>
    </dgm:pt>
    <dgm:pt modelId="{CDD0F814-F676-4071-8E65-B4859718D13F}" type="pres">
      <dgm:prSet presAssocID="{0E88ADF9-8BE1-4AF1-BBB0-0678789F1FBA}" presName="negArrow" presStyleCnt="0"/>
      <dgm:spPr/>
    </dgm:pt>
    <dgm:pt modelId="{49E19D8C-E7C5-4938-B224-1E58F99F6F5E}" type="pres">
      <dgm:prSet presAssocID="{0E88ADF9-8BE1-4AF1-BBB0-0678789F1FBA}" presName="backgroundArrow" presStyleLbl="node1" presStyleIdx="0" presStyleCnt="1"/>
      <dgm:spPr/>
    </dgm:pt>
  </dgm:ptLst>
  <dgm:cxnLst>
    <dgm:cxn modelId="{E5518E6C-1A3D-44A0-8A2D-D49FEC24E678}" type="presOf" srcId="{0A8837AA-537A-4629-B12F-220BD576637A}" destId="{A1CD4B12-5C0E-4F04-A540-CD1EF6E2B4ED}" srcOrd="0" destOrd="0" presId="urn:microsoft.com/office/officeart/2005/8/layout/hProcess3"/>
    <dgm:cxn modelId="{5E2D6C60-7466-432F-AF7A-B6BCF6AF0609}" type="presOf" srcId="{0E88ADF9-8BE1-4AF1-BBB0-0678789F1FBA}" destId="{6345A5C8-1982-48B4-9ECA-17A58E05B596}" srcOrd="0" destOrd="0" presId="urn:microsoft.com/office/officeart/2005/8/layout/hProcess3"/>
    <dgm:cxn modelId="{07CAEAA9-AC3D-4981-BDCC-4AF837FF3321}" srcId="{0E88ADF9-8BE1-4AF1-BBB0-0678789F1FBA}" destId="{0A8837AA-537A-4629-B12F-220BD576637A}" srcOrd="0" destOrd="0" parTransId="{C1C9737A-40FA-47FB-AB70-7E2426EA736E}" sibTransId="{A3AA7204-D442-4147-BA22-3B77BFEF286D}"/>
    <dgm:cxn modelId="{659714B7-E06A-4E6F-A29B-C26A2F45FFB8}" type="presParOf" srcId="{6345A5C8-1982-48B4-9ECA-17A58E05B596}" destId="{C3C15432-909C-4EAB-B37F-906BC05D6D5C}" srcOrd="0" destOrd="0" presId="urn:microsoft.com/office/officeart/2005/8/layout/hProcess3"/>
    <dgm:cxn modelId="{7FE72135-76FF-481D-9670-891A6EA15BFA}" type="presParOf" srcId="{6345A5C8-1982-48B4-9ECA-17A58E05B596}" destId="{6EA06D60-0655-4720-AA5C-CA751F7D35B0}" srcOrd="1" destOrd="0" presId="urn:microsoft.com/office/officeart/2005/8/layout/hProcess3"/>
    <dgm:cxn modelId="{AC64D58B-C060-4D89-8FE9-AAC64B7F471C}" type="presParOf" srcId="{6EA06D60-0655-4720-AA5C-CA751F7D35B0}" destId="{0DD1B619-1FCA-4246-92F6-B5309624C537}" srcOrd="0" destOrd="0" presId="urn:microsoft.com/office/officeart/2005/8/layout/hProcess3"/>
    <dgm:cxn modelId="{F16F9AE8-4DB7-495D-B790-CAFC2FF17BAA}" type="presParOf" srcId="{6EA06D60-0655-4720-AA5C-CA751F7D35B0}" destId="{94E26E9B-EA84-466A-89F9-603E61340360}" srcOrd="1" destOrd="0" presId="urn:microsoft.com/office/officeart/2005/8/layout/hProcess3"/>
    <dgm:cxn modelId="{369C92DC-E6B9-4A39-88D5-D34B1FD3BC56}" type="presParOf" srcId="{94E26E9B-EA84-466A-89F9-603E61340360}" destId="{B1FE1527-3C5C-4F4A-8908-4DEEC6FCD2B6}" srcOrd="0" destOrd="0" presId="urn:microsoft.com/office/officeart/2005/8/layout/hProcess3"/>
    <dgm:cxn modelId="{7E1A2369-656B-4CF7-A141-094CB66EEFFB}" type="presParOf" srcId="{94E26E9B-EA84-466A-89F9-603E61340360}" destId="{A1CD4B12-5C0E-4F04-A540-CD1EF6E2B4ED}" srcOrd="1" destOrd="0" presId="urn:microsoft.com/office/officeart/2005/8/layout/hProcess3"/>
    <dgm:cxn modelId="{F36B2902-D1AF-4C2C-B33B-7AD18ABE88C8}" type="presParOf" srcId="{94E26E9B-EA84-466A-89F9-603E61340360}" destId="{B9D3909F-ADDD-48C8-A593-3ABB2E2993AD}" srcOrd="2" destOrd="0" presId="urn:microsoft.com/office/officeart/2005/8/layout/hProcess3"/>
    <dgm:cxn modelId="{0E64E537-6E35-4998-B181-D2B6CCB47A81}" type="presParOf" srcId="{94E26E9B-EA84-466A-89F9-603E61340360}" destId="{0BBCBCFB-C37A-48B1-81AF-7B6020A0FDD2}" srcOrd="3" destOrd="0" presId="urn:microsoft.com/office/officeart/2005/8/layout/hProcess3"/>
    <dgm:cxn modelId="{F446C69C-1FF9-4F57-A6D4-2609D3593094}" type="presParOf" srcId="{6EA06D60-0655-4720-AA5C-CA751F7D35B0}" destId="{3D52F787-E03C-48E2-9515-8C63E0E5061C}" srcOrd="2" destOrd="0" presId="urn:microsoft.com/office/officeart/2005/8/layout/hProcess3"/>
    <dgm:cxn modelId="{1A79C33B-CAE9-4F6D-9B65-85BDBCD9EEDB}" type="presParOf" srcId="{6EA06D60-0655-4720-AA5C-CA751F7D35B0}" destId="{CDD0F814-F676-4071-8E65-B4859718D13F}" srcOrd="3" destOrd="0" presId="urn:microsoft.com/office/officeart/2005/8/layout/hProcess3"/>
    <dgm:cxn modelId="{40AE1927-ACA5-491B-9B80-C110A1C062E5}" type="presParOf" srcId="{6EA06D60-0655-4720-AA5C-CA751F7D35B0}" destId="{49E19D8C-E7C5-4938-B224-1E58F99F6F5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9D8C-E7C5-4938-B224-1E58F99F6F5E}">
      <dsp:nvSpPr>
        <dsp:cNvPr id="0" name=""/>
        <dsp:cNvSpPr/>
      </dsp:nvSpPr>
      <dsp:spPr>
        <a:xfrm>
          <a:off x="0" y="104"/>
          <a:ext cx="5256583" cy="1872000"/>
        </a:xfrm>
        <a:prstGeom prst="rightArrow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D4B12-5C0E-4F04-A540-CD1EF6E2B4ED}">
      <dsp:nvSpPr>
        <dsp:cNvPr id="0" name=""/>
        <dsp:cNvSpPr/>
      </dsp:nvSpPr>
      <dsp:spPr>
        <a:xfrm>
          <a:off x="425156" y="468104"/>
          <a:ext cx="4363375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FFFF00"/>
              </a:solidFill>
              <a:latin typeface="Constantia" pitchFamily="18" charset="0"/>
            </a:rPr>
            <a:t>ТЕКСТ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FFFF00"/>
              </a:solidFill>
              <a:latin typeface="Constantia" pitchFamily="18" charset="0"/>
            </a:rPr>
            <a:t>ОТ 55 ДО 110 СЛОВ                            КЛ.</a:t>
          </a:r>
          <a:endParaRPr lang="ru-RU" sz="1600" b="1" i="0" kern="1200" dirty="0">
            <a:solidFill>
              <a:srgbClr val="FFFF00"/>
            </a:solidFill>
            <a:latin typeface="Constantia" pitchFamily="18" charset="0"/>
          </a:endParaRPr>
        </a:p>
      </dsp:txBody>
      <dsp:txXfrm>
        <a:off x="425156" y="468104"/>
        <a:ext cx="4363375" cy="9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B510-1898-497F-9197-F6C38CAED93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42B7-61DD-4DAE-8873-FD2BC7413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1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gif"/><Relationship Id="rId7" Type="http://schemas.openxmlformats.org/officeDocument/2006/relationships/audio" Target="../media/audio6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ets.ru/data/cache/2011jan/23/41/54889_50648.jpg" TargetMode="External"/><Relationship Id="rId13" Type="http://schemas.openxmlformats.org/officeDocument/2006/relationships/hyperlink" Target="http://www.infobarrel.com/media/image/136866_max.jpg" TargetMode="External"/><Relationship Id="rId18" Type="http://schemas.openxmlformats.org/officeDocument/2006/relationships/hyperlink" Target="http://funforkids.ru/pictures/school24/school2439.jpg" TargetMode="External"/><Relationship Id="rId3" Type="http://schemas.openxmlformats.org/officeDocument/2006/relationships/hyperlink" Target="http://funforkids.ru/pictures/school21/school21098.png" TargetMode="External"/><Relationship Id="rId21" Type="http://schemas.openxmlformats.org/officeDocument/2006/relationships/hyperlink" Target="http://www.stihi.ru/pics/2012/04/04/4799.jpg" TargetMode="External"/><Relationship Id="rId7" Type="http://schemas.openxmlformats.org/officeDocument/2006/relationships/hyperlink" Target="http://vsyaanimaciya.ru/_ph/39/2/94834403.gif?1420838517" TargetMode="External"/><Relationship Id="rId12" Type="http://schemas.openxmlformats.org/officeDocument/2006/relationships/hyperlink" Target="http://mms.mts.ru:8080/datas/000/522/522392_thumb.gif" TargetMode="External"/><Relationship Id="rId17" Type="http://schemas.openxmlformats.org/officeDocument/2006/relationships/hyperlink" Target="http://u.foto.radikal.ru/0703/63f466d40444.gif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s28.postimg.org/vcg9twjfd/animacija_zolotaja_rybka.gif" TargetMode="External"/><Relationship Id="rId20" Type="http://schemas.openxmlformats.org/officeDocument/2006/relationships/hyperlink" Target="http://www.edu54.ru/sites/default/files/userfiles/image/walking_3_hc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ymedia.ru/upload/iblock__340_CROP_1-1__/a7d/a7d0f44baf37ca3f1eeb497b27720027.png" TargetMode="External"/><Relationship Id="rId11" Type="http://schemas.openxmlformats.org/officeDocument/2006/relationships/hyperlink" Target="http://img3.proshkolu.ru/content/media/pic/std/3000000/2766000/2765411-28252650762dadab.jpg" TargetMode="External"/><Relationship Id="rId5" Type="http://schemas.openxmlformats.org/officeDocument/2006/relationships/hyperlink" Target="http://img0.liveinternet.ru/images/attach/c/2/69/490/69490753_05.png" TargetMode="External"/><Relationship Id="rId15" Type="http://schemas.openxmlformats.org/officeDocument/2006/relationships/hyperlink" Target="http://smayli.ru/data/smiles/jivotniea-1908.gif" TargetMode="External"/><Relationship Id="rId10" Type="http://schemas.openxmlformats.org/officeDocument/2006/relationships/hyperlink" Target="http://www.inertiamlm.com/uploads/reports/41_136_2014-02-05.gif" TargetMode="External"/><Relationship Id="rId19" Type="http://schemas.openxmlformats.org/officeDocument/2006/relationships/hyperlink" Target="http://photo.deshevshe.net.ua/products/5/5573/samsung-q310-np-q310-as01ua.m.jpg" TargetMode="External"/><Relationship Id="rId4" Type="http://schemas.openxmlformats.org/officeDocument/2006/relationships/hyperlink" Target="http://funforkids.ru/pictures/school21/school21096.png" TargetMode="External"/><Relationship Id="rId9" Type="http://schemas.openxmlformats.org/officeDocument/2006/relationships/hyperlink" Target="http://metodist.edu54.ru/sites/default/files/userfiles/image/18f49a9f5ec8a70e5eb777af9c97d329.gif" TargetMode="External"/><Relationship Id="rId14" Type="http://schemas.openxmlformats.org/officeDocument/2006/relationships/hyperlink" Target="http://www.aquadec.ro/files/thumbs/sumi-991.jpg" TargetMode="External"/><Relationship Id="rId22" Type="http://schemas.openxmlformats.org/officeDocument/2006/relationships/hyperlink" Target="http://img1.liveinternet.ru/images/attach/c/10/111/246/111246517_6096165_4865529_25587101_1186825814_160397941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2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6" Type="http://schemas.openxmlformats.org/officeDocument/2006/relationships/diagramColors" Target="../diagrams/colors1.xml"/><Relationship Id="rId11" Type="http://schemas.openxmlformats.org/officeDocument/2006/relationships/slide" Target="slide1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9.xml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7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c09f3bff715de0e3090329f361d0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6200290" cy="549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494116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25400">
                  <a:noFill/>
                  <a:round/>
                  <a:headEnd/>
                  <a:tailEnd/>
                </a:ln>
                <a:latin typeface="Constantia" pitchFamily="18" charset="0"/>
                <a:cs typeface="Arial"/>
              </a:rPr>
              <a:t>ТРЕНАЖЁР </a:t>
            </a:r>
          </a:p>
        </p:txBody>
      </p:sp>
      <p:pic>
        <p:nvPicPr>
          <p:cNvPr id="9" name="Рисунок 8" descr="walking_3_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5301208"/>
            <a:ext cx="1269107" cy="1768125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</p:spPr>
        <p:txBody>
          <a:bodyPr wrap="square">
            <a:prstTxWarp prst="textArchDownPour">
              <a:avLst>
                <a:gd name="adj1" fmla="val 887159"/>
                <a:gd name="adj2" fmla="val 7543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ЧТЕНИЯ»</a:t>
            </a:r>
            <a:endParaRPr lang="ru-RU" sz="5400" b="1" dirty="0">
              <a:ln w="11430"/>
              <a:solidFill>
                <a:srgbClr val="66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60648"/>
            <a:ext cx="9144000" cy="6336704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594663"/>
                <a:gd name="adj2" fmla="val 629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 smtClean="0">
                <a:ln w="11430"/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«Т Е Х Н И К А</a:t>
            </a:r>
            <a:endParaRPr lang="ru-RU" sz="5400" b="1" dirty="0">
              <a:ln w="11430"/>
              <a:solidFill>
                <a:srgbClr val="66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СОРЕВНОВАНИЯ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     У нас сегодня спортивный день. У нас -  соревнования. Мы прыгаем через скакалку. Кто дольше всех проскачет, тот и победил. Лучше всех скакала Оля. Она победила.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     А ещё  мы бегали по дорожке. Как только Марина Викторовна махнёт красным флажком, надо бежать. Я прибежала самая первая. Мне дали приз: большую шоколадную конфету. Я не жадина. Конфету мы съели втроём? Я, Миша и Катя.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62 слова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64197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325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708920"/>
            <a:ext cx="6624736" cy="720080"/>
          </a:xfrm>
          <a:prstGeom prst="homePlate">
            <a:avLst>
              <a:gd name="adj" fmla="val 4285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Лучше всех прыгал через скакалку Миша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325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3789040"/>
            <a:ext cx="6624736" cy="648071"/>
          </a:xfrm>
          <a:prstGeom prst="homePlate">
            <a:avLst>
              <a:gd name="adj" fmla="val 4626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Лучше всех прыгала через скакалку 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325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772816"/>
            <a:ext cx="6624736" cy="720080"/>
          </a:xfrm>
          <a:prstGeom prst="homePlate">
            <a:avLst>
              <a:gd name="adj" fmla="val 4600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Лучше всех прыгала через скакалку Оля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76875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Кто лучше всех прыгал через скакалку?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Молодец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3528" y="1225689"/>
            <a:ext cx="8820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ЛИВЕНЬ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    Проливной дождь хлынул, как из ведра. И сад, и улица сразу потонули в ливневом потоке.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     Куры стремительно кинулись в сарай. На дороге с обрывком ремня на шее металась заблудившаяся собачонка.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     А гуси… </a:t>
            </a:r>
            <a:r>
              <a:rPr lang="ru-RU" sz="2400" b="1" dirty="0" err="1" smtClean="0">
                <a:solidFill>
                  <a:schemeClr val="bg1"/>
                </a:solidFill>
                <a:latin typeface="Constantia" pitchFamily="18" charset="0"/>
              </a:rPr>
              <a:t>гуси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будто и не заметили, что начался дождь. Они спокойно пощипывали траву, важно переступая красными лапами. Только один гусак поднял голову и слушал, как дождь барабанил крупными каплями…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     Потом гуси начали пить из лужи и, вытянув шеи, загоготали:   «Га, га-га-га …»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Какое удовольствие  -  хороший ливень !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                  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84 слова (А.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Тумбасов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837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348879"/>
            <a:ext cx="6048672" cy="720081"/>
          </a:xfrm>
          <a:prstGeom prst="homePlate">
            <a:avLst>
              <a:gd name="adj" fmla="val 54788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…куры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837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3284983"/>
            <a:ext cx="6048672" cy="720081"/>
          </a:xfrm>
          <a:prstGeom prst="homePlate">
            <a:avLst>
              <a:gd name="adj" fmla="val 4954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…собачка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837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412776"/>
            <a:ext cx="6120680" cy="720081"/>
          </a:xfrm>
          <a:prstGeom prst="homePlate">
            <a:avLst>
              <a:gd name="adj" fmla="val 7394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…гуси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Кто не убежал от дождя?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Здорово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3789040"/>
            <a:ext cx="3070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на вопросы!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852936"/>
            <a:ext cx="5910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приготовься ответить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16832"/>
            <a:ext cx="6211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009900"/>
                </a:solidFill>
                <a:latin typeface="Nautilus Pompilius" pitchFamily="50" charset="-52"/>
              </a:rPr>
              <a:t>Прочитай внимательно</a:t>
            </a:r>
            <a:endParaRPr lang="ru-RU" sz="4400" b="1" i="1" dirty="0">
              <a:solidFill>
                <a:srgbClr val="009900"/>
              </a:solidFill>
              <a:latin typeface="Nautilus Pompilius" pitchFamily="50" charset="-52"/>
            </a:endParaRP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V="1">
            <a:off x="179388" y="2708275"/>
            <a:ext cx="8964612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0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987896" y="1931185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12"/>
          <p:cNvSpPr>
            <a:spLocks noChangeShapeType="1"/>
          </p:cNvSpPr>
          <p:nvPr/>
        </p:nvSpPr>
        <p:spPr bwMode="auto">
          <a:xfrm flipV="1">
            <a:off x="179388" y="35734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 flipV="1">
            <a:off x="179388" y="46529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2507247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3443353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4" action="ppaction://hlinksldjump" highlightClick="1"/>
          </p:cNvPr>
          <p:cNvSpPr/>
          <p:nvPr/>
        </p:nvSpPr>
        <p:spPr>
          <a:xfrm>
            <a:off x="8460432" y="332656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33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3528" y="1196752"/>
            <a:ext cx="88204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ПУСТЫЕ СТРАХИ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Шёл Мишка по лесу ночью. Кто-то схватил его сзади. Обмер Мишка. Стоит, не шелохнётся. Сова закричала.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– Это сова меня держит! – Было дело, сунул лапу в дупло – дом совы сломал.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Думает Мишка, как прощенья просить, – волк завыл.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– Волк меня держит!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Перед волком тоже виноват. На берёзах катался. Упал на волчье логово, чуть волчат не задавил.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«Что волку-то сказать?» – думает Мишка и чует – по спине кто-то бегает, по лапам, по животу.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– Пауки! – ахнул медвежонок. Сколько он паутины-то порвал, бродя по лесу, – ужас!</a:t>
            </a:r>
            <a:b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Хотел на помощь звать, да в это самое время мышка из норы выскочила, пятку медвежонку пощекотала. Мишка-то как подскочит, как рванётся – и свободен. За сучок шёрсткой зацепился.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(107 слов) (В. </a:t>
            </a:r>
            <a:r>
              <a:rPr lang="ru-RU" sz="2000" b="1" dirty="0" err="1" smtClean="0">
                <a:solidFill>
                  <a:schemeClr val="bg1"/>
                </a:solidFill>
                <a:latin typeface="Constantia" pitchFamily="18" charset="0"/>
              </a:rPr>
              <a:t>Бахревский</a:t>
            </a: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64197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349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2852936"/>
            <a:ext cx="6048672" cy="576064"/>
          </a:xfrm>
          <a:prstGeom prst="homePlate">
            <a:avLst>
              <a:gd name="adj" fmla="val 6234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…сучок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349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648" y="3717032"/>
            <a:ext cx="5976664" cy="648072"/>
          </a:xfrm>
          <a:prstGeom prst="homePlate">
            <a:avLst>
              <a:gd name="adj" fmla="val 4465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…сова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349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648" y="1916832"/>
            <a:ext cx="5976664" cy="576064"/>
          </a:xfrm>
          <a:prstGeom prst="homePlate">
            <a:avLst>
              <a:gd name="adj" fmla="val 5762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…пауки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Кто схватил Мишку ночью сзади?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67744" y="2132856"/>
            <a:ext cx="2520280" cy="792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Закончить </a:t>
            </a:r>
            <a:endParaRPr lang="ru-RU" sz="2400" b="1" dirty="0" smtClean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ysClr val="windowText" lastClr="000000"/>
                </a:solidFill>
                <a:latin typeface="Constantia" pitchFamily="18" charset="0"/>
              </a:rPr>
              <a:t>тренировку</a:t>
            </a:r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65544" name="Rectangle 3"/>
          <p:cNvSpPr>
            <a:spLocks noChangeArrowheads="1"/>
          </p:cNvSpPr>
          <p:nvPr/>
        </p:nvSpPr>
        <p:spPr bwMode="auto">
          <a:xfrm>
            <a:off x="2339752" y="1052736"/>
            <a:ext cx="2520280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Отдохнуть </a:t>
            </a:r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pic>
        <p:nvPicPr>
          <p:cNvPr id="10" name="Рисунок 9" descr="school2109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2132856"/>
            <a:ext cx="2411760" cy="4449745"/>
          </a:xfrm>
          <a:prstGeom prst="rect">
            <a:avLst/>
          </a:prstGeom>
        </p:spPr>
      </p:pic>
      <p:pic>
        <p:nvPicPr>
          <p:cNvPr id="11" name="Рисунок 10" descr="small-arrow-down-fast-ic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4968044" y="1016732"/>
            <a:ext cx="792088" cy="720080"/>
          </a:xfrm>
          <a:prstGeom prst="rect">
            <a:avLst/>
          </a:prstGeom>
        </p:spPr>
      </p:pic>
      <p:pic>
        <p:nvPicPr>
          <p:cNvPr id="12" name="Рисунок 11" descr="small-arrow-down-fast-ico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5040052" y="2168860"/>
            <a:ext cx="792088" cy="72008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Волшебство 2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3ea7_f4af505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5177209" cy="4786326"/>
          </a:xfrm>
          <a:prstGeom prst="rect">
            <a:avLst/>
          </a:prstGeom>
        </p:spPr>
      </p:pic>
      <p:pic>
        <p:nvPicPr>
          <p:cNvPr id="5" name="Рисунок 4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678902"/>
            <a:ext cx="1143007" cy="857255"/>
          </a:xfrm>
          <a:prstGeom prst="rect">
            <a:avLst/>
          </a:prstGeom>
        </p:spPr>
      </p:pic>
      <p:pic>
        <p:nvPicPr>
          <p:cNvPr id="6" name="Рисунок 5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15272" y="2678902"/>
            <a:ext cx="1071570" cy="803678"/>
          </a:xfrm>
          <a:prstGeom prst="rect">
            <a:avLst/>
          </a:prstGeom>
        </p:spPr>
      </p:pic>
      <p:pic>
        <p:nvPicPr>
          <p:cNvPr id="7" name="Рисунок 6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28858" y="4214818"/>
            <a:ext cx="1162050" cy="952500"/>
          </a:xfrm>
          <a:prstGeom prst="rect">
            <a:avLst/>
          </a:prstGeom>
        </p:spPr>
      </p:pic>
      <p:pic>
        <p:nvPicPr>
          <p:cNvPr id="8" name="Рисунок 7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47896" y="4652970"/>
            <a:ext cx="1162050" cy="952500"/>
          </a:xfrm>
          <a:prstGeom prst="rect">
            <a:avLst/>
          </a:prstGeom>
        </p:spPr>
      </p:pic>
      <p:pic>
        <p:nvPicPr>
          <p:cNvPr id="9" name="Рисунок 8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0230" y="5000636"/>
            <a:ext cx="1162050" cy="952500"/>
          </a:xfrm>
          <a:prstGeom prst="rect">
            <a:avLst/>
          </a:prstGeom>
        </p:spPr>
      </p:pic>
      <p:pic>
        <p:nvPicPr>
          <p:cNvPr id="11" name="Рисунок 10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17058">
            <a:off x="7706193" y="-57809"/>
            <a:ext cx="1229389" cy="1167053"/>
          </a:xfrm>
          <a:prstGeom prst="rect">
            <a:avLst/>
          </a:prstGeom>
        </p:spPr>
      </p:pic>
      <p:pic>
        <p:nvPicPr>
          <p:cNvPr id="12" name="Рисунок 11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30122" flipH="1">
            <a:off x="115376" y="5249750"/>
            <a:ext cx="1351871" cy="1173417"/>
          </a:xfrm>
          <a:prstGeom prst="rect">
            <a:avLst/>
          </a:prstGeom>
        </p:spPr>
      </p:pic>
      <p:pic>
        <p:nvPicPr>
          <p:cNvPr id="13" name="Рисунок 12" descr="0_33c2f_a4cb019d_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28604"/>
            <a:ext cx="1219200" cy="857256"/>
          </a:xfrm>
          <a:prstGeom prst="rect">
            <a:avLst/>
          </a:prstGeom>
        </p:spPr>
      </p:pic>
      <p:pic>
        <p:nvPicPr>
          <p:cNvPr id="14" name="Рисунок 13" descr="522392_thum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33782" y="714356"/>
            <a:ext cx="3533782" cy="2371354"/>
          </a:xfrm>
          <a:prstGeom prst="rect">
            <a:avLst/>
          </a:prstGeom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74531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62 L -0.74149 0.0074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47 L 0.32465 0.1870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81146 0.780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602 L 0.83507 -0.7648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507 -0.76482 L 0.69705 -0.0254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37 -0.00301 C 0.0559 -0.00301 0.19375 0.16092 0.19375 0.36254 C 0.19375 0.56393 0.0559 0.72809 -0.11337 0.72809 C -0.28298 0.72809 -0.42048 0.56393 -0.42048 0.36254 C -0.42048 0.16092 -0.28298 -0.00301 -0.11337 -0.00301 Z " pathEditMode="relative" rAng="0" ptsTypes="fffff">
                                      <p:cBhvr>
                                        <p:cTn id="52" dur="9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8872E-6 C 0.00659 0.02703 0.0158 0.05014 0.02968 0.07209 C 0.04236 0.09219 0.03281 0.0744 0.046 0.08988 C 0.06007 0.10628 0.07152 0.12269 0.08923 0.13309 C 0.12968 0.15688 0.17552 0.1622 0.21875 0.16543 C 0.23611 0.17329 0.21666 0.16497 0.24045 0.17283 C 0.25191 0.17676 0.26076 0.18392 0.27291 0.18715 C 0.32031 0.22874 0.275 0.19177 0.42153 0.19778 C 0.47031 0.19986 0.51302 0.21881 0.55937 0.23383 C 0.56597 0.24237 0.57413 0.24769 0.58385 0.24815 C 0.62968 0.25046 0.67552 0.25069 0.72153 0.25185 C 0.73229 0.253 0.75399 0.25554 0.75399 0.25554 " pathEditMode="relative" ptsTypes="fffffffffffA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8f49a9f5ec8a70e5eb777af9c97d3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1595706" cy="216085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692696"/>
            <a:ext cx="640873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А сейчас делай зарядку!</a:t>
            </a:r>
          </a:p>
        </p:txBody>
      </p:sp>
      <p:pic>
        <p:nvPicPr>
          <p:cNvPr id="4" name="Рисунок 3" descr="54889_5064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04864"/>
            <a:ext cx="1915269" cy="2707357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323528" y="692696"/>
            <a:ext cx="8424936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Выполняй наклоны влево и вправо!</a:t>
            </a:r>
          </a:p>
        </p:txBody>
      </p:sp>
      <p:pic>
        <p:nvPicPr>
          <p:cNvPr id="6" name="Рисунок 5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52936"/>
            <a:ext cx="1944216" cy="2473821"/>
          </a:xfrm>
          <a:prstGeom prst="rect">
            <a:avLst/>
          </a:prstGeom>
        </p:spPr>
      </p:pic>
      <p:pic>
        <p:nvPicPr>
          <p:cNvPr id="7" name="Рисунок 6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2564904"/>
            <a:ext cx="2120582" cy="2698229"/>
          </a:xfrm>
          <a:prstGeom prst="rect">
            <a:avLst/>
          </a:prstGeom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987824" y="764704"/>
            <a:ext cx="3312368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Попрыгай !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539552" y="692696"/>
            <a:ext cx="8208912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Зажмурь глаза и посчитай до пяти!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331640" y="3429000"/>
            <a:ext cx="6552728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Возвращайся к тренировке!</a:t>
            </a:r>
          </a:p>
        </p:txBody>
      </p:sp>
      <p:sp>
        <p:nvSpPr>
          <p:cNvPr id="13" name="Стрелка влево 12">
            <a:hlinkClick r:id="rId6" action="ppaction://hlinksldjump">
              <a:snd r:embed="rId7" name="Волшебство 2.wav"/>
            </a:hlinkClick>
          </p:cNvPr>
          <p:cNvSpPr/>
          <p:nvPr/>
        </p:nvSpPr>
        <p:spPr>
          <a:xfrm>
            <a:off x="142875" y="6286500"/>
            <a:ext cx="1357313" cy="571500"/>
          </a:xfrm>
          <a:prstGeom prst="lef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Constantia" pitchFamily="18" charset="0"/>
                <a:cs typeface="Arial" pitchFamily="34" charset="0"/>
              </a:rPr>
              <a:t>выход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3779912" y="1628800"/>
            <a:ext cx="2492474" cy="1246237"/>
            <a:chOff x="3347864" y="1988840"/>
            <a:chExt cx="2492474" cy="1246237"/>
          </a:xfrm>
        </p:grpSpPr>
        <p:sp>
          <p:nvSpPr>
            <p:cNvPr id="14" name="Овал 13"/>
            <p:cNvSpPr/>
            <p:nvPr/>
          </p:nvSpPr>
          <p:spPr>
            <a:xfrm>
              <a:off x="3491880" y="2204864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onstantia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788024" y="2276872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Constantia" pitchFamily="18" charset="0"/>
              </a:endParaRPr>
            </a:p>
          </p:txBody>
        </p:sp>
        <p:pic>
          <p:nvPicPr>
            <p:cNvPr id="11" name="Рисунок 10" descr="fshowpix.gif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D"/>
                </a:clrFrom>
                <a:clrTo>
                  <a:srgbClr val="FE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7864" y="1988840"/>
              <a:ext cx="2492474" cy="124623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http://funforkids.ru/pictures/school21/school21098.png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4"/>
              </a:rPr>
              <a:t>http://funforkids.ru/pictures/school21/school21096.png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5"/>
              </a:rPr>
              <a:t>http://img0.liveinternet.ru/images/attach/c/2/69/490/69490753_05.png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ученик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6"/>
              </a:rPr>
              <a:t>http://www.polymedia.ru/upload/iblock__340_CROP_1-1__/a7d/a7d0f44baf37ca3f1eeb497b27720027.png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доска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7"/>
              </a:rPr>
              <a:t>http://vsyaanimaciya.ru/_ph/39/2/94834403.gif?1420838517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– котенок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8"/>
              </a:rPr>
              <a:t>http://www.diets.ru/data/cache/2011jan/23/41/54889_50648.jpg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вращение головой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9"/>
              </a:rPr>
              <a:t>http://metodist.edu54.ru/sites/default/files/userfiles/image/18f49a9f5ec8a70e5eb777af9c97d329.gif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прыжки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0"/>
              </a:rPr>
              <a:t>http://www.inertiamlm.com/uploads/reports/41_136_2014-02-05.gif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наклоны вправо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1"/>
              </a:rPr>
              <a:t>http://img3.proshkolu.ru/content/media/pic/std/3000000/2766000/2765411-28252650762dadab.jpg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спортзал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mms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mts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ru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:8080/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datas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/000/522/522392_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thumb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2"/>
              </a:rPr>
              <a:t>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золотая рыбка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http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://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www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err="1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infobarrel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com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media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image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/136866_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max</a:t>
            </a: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smtClean="0">
                <a:solidFill>
                  <a:schemeClr val="bg1"/>
                </a:solidFill>
                <a:latin typeface="Constantia" pitchFamily="18" charset="0"/>
                <a:hlinkClick r:id="rId13"/>
              </a:rPr>
              <a:t>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4"/>
              </a:rPr>
              <a:t>http://www.aquadec.ro/files/thumbs/sumi-991.jpg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рыбка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5"/>
              </a:rPr>
              <a:t>http://smayli.ru/data/smiles/jivotniea-1908.gif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6"/>
              </a:rPr>
              <a:t>http://s28.postimg.org/vcg9twjfd/animacija_zolotaja_rybka.gif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вуалехвост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400" u="sng" dirty="0" smtClean="0">
                <a:solidFill>
                  <a:schemeClr val="bg1"/>
                </a:solidFill>
                <a:latin typeface="Constantia" pitchFamily="18" charset="0"/>
                <a:hlinkClick r:id="rId17"/>
              </a:rPr>
              <a:t>http://u.foto.radikal.ru/0703/63f466d40444.gif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гуппик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полосатый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8"/>
              </a:rPr>
              <a:t>http://funforkids.ru/pictures/school24/school2439.jpg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у школьной доски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19"/>
              </a:rPr>
              <a:t>http://photo.deshevshe.net.ua/products/5/5573/samsung-q310-np-q310-as01ua.m.jpg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ноутбук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0"/>
              </a:rPr>
              <a:t>http://www.edu54.ru/sites/default/files/userfiles/image/walking_3_hc.gif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- цифра 3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1"/>
              </a:rPr>
              <a:t>http://www.stihi.ru/pics/2012/04/04/4799.jpg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  -  дети читают книги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22"/>
              </a:rPr>
              <a:t>http://img1.liveinternet.ru/images/attach/c/10/111/246/111246517_6096165_4865529_25587101_1186825814_160397941.jpg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фон тетрадный лист</a:t>
            </a:r>
          </a:p>
        </p:txBody>
      </p:sp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ИСПОЛЬЗОВАННЫЕ РЕСУРСЫ: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56247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Тесты для проверки техники чтения  - Проверочные работы по русскому языку и математике. Пособие для учителя. /Л.И.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Тикунова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В.Г. Горецкий, В.П.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Какнакина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и др.-М.: Просвещение, 1988 -207с. _(Б-ка учителя начальных  классов)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В презентации использованы  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эл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. часы-таймер, автор  Важенин Сергей Валерьевич, МОУ СОШ с.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Закаринье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Слободского района Кировской области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Использован слайд </a:t>
            </a:r>
            <a:r>
              <a:rPr lang="ru-RU" sz="1400" smtClean="0">
                <a:solidFill>
                  <a:schemeClr val="bg1"/>
                </a:solidFill>
                <a:latin typeface="Constantia" pitchFamily="18" charset="0"/>
              </a:rPr>
              <a:t>из презентации 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«Рыбки плавали в пруду» учителя-логопеда г. Новороссийска Полевской Э.Ю.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Звуковые файлы выполнены в программе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Audacity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Фокиной Л.П. (спасибо ей огромное)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За основу взята работа  учителя начальных классов Кузнецовой Елены Александровны, МОУ начальная общеобразовательная школа п.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Горноправдинск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ХМАО, Тюменской области.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" name="Рисунок 2" descr="Рисунок1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280"/>
            <a:ext cx="451045" cy="3946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800080"/>
              </a:solidFill>
              <a:latin typeface="Constantia" pitchFamily="18" charset="0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1835696" y="2492896"/>
          <a:ext cx="52565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" name="Рисунок 34" descr="4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2348880"/>
            <a:ext cx="902394" cy="650563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051720" y="18864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ЧТЕНИЯ ТЕКСТА ОТВОДИТСЯ ОДНА МИНУТА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51520" y="836712"/>
            <a:ext cx="1728788" cy="1296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AutoShape 20"/>
          <p:cNvSpPr>
            <a:spLocks noChangeAspect="1" noChangeArrowheads="1"/>
          </p:cNvSpPr>
          <p:nvPr/>
        </p:nvSpPr>
        <p:spPr bwMode="auto">
          <a:xfrm rot="16200000">
            <a:off x="1458020" y="12161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AutoShape 21"/>
          <p:cNvSpPr>
            <a:spLocks noChangeAspect="1" noChangeArrowheads="1"/>
          </p:cNvSpPr>
          <p:nvPr/>
        </p:nvSpPr>
        <p:spPr bwMode="auto">
          <a:xfrm rot="16200000">
            <a:off x="1026220" y="12161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AutoShape 22"/>
          <p:cNvSpPr>
            <a:spLocks noChangeAspect="1" noChangeArrowheads="1"/>
          </p:cNvSpPr>
          <p:nvPr/>
        </p:nvSpPr>
        <p:spPr bwMode="auto">
          <a:xfrm>
            <a:off x="1259583" y="982762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AutoShape 23"/>
          <p:cNvSpPr>
            <a:spLocks noChangeAspect="1" noChangeArrowheads="1"/>
          </p:cNvSpPr>
          <p:nvPr/>
        </p:nvSpPr>
        <p:spPr bwMode="auto">
          <a:xfrm>
            <a:off x="1259583" y="1846362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AutoShape 24"/>
          <p:cNvSpPr>
            <a:spLocks noChangeAspect="1" noChangeArrowheads="1"/>
          </p:cNvSpPr>
          <p:nvPr/>
        </p:nvSpPr>
        <p:spPr bwMode="auto">
          <a:xfrm>
            <a:off x="611883" y="1846362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AutoShape 25"/>
          <p:cNvSpPr>
            <a:spLocks noChangeAspect="1" noChangeArrowheads="1"/>
          </p:cNvSpPr>
          <p:nvPr/>
        </p:nvSpPr>
        <p:spPr bwMode="auto">
          <a:xfrm>
            <a:off x="611883" y="982762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AutoShape 26"/>
          <p:cNvSpPr>
            <a:spLocks noChangeAspect="1" noChangeArrowheads="1"/>
          </p:cNvSpPr>
          <p:nvPr/>
        </p:nvSpPr>
        <p:spPr bwMode="auto">
          <a:xfrm>
            <a:off x="1259583" y="1414562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AutoShape 27"/>
          <p:cNvSpPr>
            <a:spLocks noChangeAspect="1" noChangeArrowheads="1"/>
          </p:cNvSpPr>
          <p:nvPr/>
        </p:nvSpPr>
        <p:spPr bwMode="auto">
          <a:xfrm rot="16200000">
            <a:off x="810320" y="16479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AutoShape 28"/>
          <p:cNvSpPr>
            <a:spLocks noChangeAspect="1" noChangeArrowheads="1"/>
          </p:cNvSpPr>
          <p:nvPr/>
        </p:nvSpPr>
        <p:spPr bwMode="auto">
          <a:xfrm rot="16200000">
            <a:off x="810320" y="12161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AutoShape 29"/>
          <p:cNvSpPr>
            <a:spLocks noChangeAspect="1" noChangeArrowheads="1"/>
          </p:cNvSpPr>
          <p:nvPr/>
        </p:nvSpPr>
        <p:spPr bwMode="auto">
          <a:xfrm rot="16200000">
            <a:off x="378520" y="16479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AutoShape 30"/>
          <p:cNvSpPr>
            <a:spLocks noChangeAspect="1" noChangeArrowheads="1"/>
          </p:cNvSpPr>
          <p:nvPr/>
        </p:nvSpPr>
        <p:spPr bwMode="auto">
          <a:xfrm rot="16200000">
            <a:off x="378520" y="12161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AutoShape 31"/>
          <p:cNvSpPr>
            <a:spLocks noChangeAspect="1" noChangeArrowheads="1"/>
          </p:cNvSpPr>
          <p:nvPr/>
        </p:nvSpPr>
        <p:spPr bwMode="auto">
          <a:xfrm rot="16200000">
            <a:off x="395983" y="1846362"/>
            <a:ext cx="107950" cy="107950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AutoShape 32"/>
          <p:cNvSpPr>
            <a:spLocks noChangeAspect="1" noChangeArrowheads="1"/>
          </p:cNvSpPr>
          <p:nvPr/>
        </p:nvSpPr>
        <p:spPr bwMode="auto">
          <a:xfrm rot="16200000">
            <a:off x="1458020" y="16479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AutoShape 33"/>
          <p:cNvSpPr>
            <a:spLocks noChangeAspect="1" noChangeArrowheads="1"/>
          </p:cNvSpPr>
          <p:nvPr/>
        </p:nvSpPr>
        <p:spPr bwMode="auto">
          <a:xfrm rot="16200000">
            <a:off x="1026220" y="1647924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AutoShape 34"/>
          <p:cNvSpPr>
            <a:spLocks noChangeAspect="1" noChangeArrowheads="1"/>
          </p:cNvSpPr>
          <p:nvPr/>
        </p:nvSpPr>
        <p:spPr bwMode="auto">
          <a:xfrm>
            <a:off x="611883" y="1414562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23728" y="1268760"/>
            <a:ext cx="430708" cy="43204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>
            <a:hlinkClick r:id="rId9" action="ppaction://hlinksldjump"/>
          </p:cNvPr>
          <p:cNvSpPr/>
          <p:nvPr/>
        </p:nvSpPr>
        <p:spPr>
          <a:xfrm>
            <a:off x="755576" y="4365104"/>
            <a:ext cx="93610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1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55-60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8" name="Скругленный прямоугольник 27">
            <a:hlinkClick r:id="rId10" action="ppaction://hlinksldjump"/>
          </p:cNvPr>
          <p:cNvSpPr/>
          <p:nvPr/>
        </p:nvSpPr>
        <p:spPr>
          <a:xfrm>
            <a:off x="1907704" y="4365104"/>
            <a:ext cx="864096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2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60-80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9" name="Скругленный прямоугольник 28">
            <a:hlinkClick r:id="rId11" action="ppaction://hlinksldjump"/>
          </p:cNvPr>
          <p:cNvSpPr/>
          <p:nvPr/>
        </p:nvSpPr>
        <p:spPr>
          <a:xfrm>
            <a:off x="2987824" y="4365104"/>
            <a:ext cx="864096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3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80-90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0" name="Скругленный прямоугольник 29">
            <a:hlinkClick r:id="rId12" action="ppaction://hlinksldjump"/>
          </p:cNvPr>
          <p:cNvSpPr/>
          <p:nvPr/>
        </p:nvSpPr>
        <p:spPr>
          <a:xfrm>
            <a:off x="3995936" y="4365104"/>
            <a:ext cx="93610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Constantia" pitchFamily="18" charset="0"/>
              </a:rPr>
              <a:t>4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90-110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6056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Выбери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ДОСТУПНЫЙ ТЕБЕ  УРОВЕНЬ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onstantia" pitchFamily="18" charset="0"/>
              </a:rPr>
              <a:t>ЧИТАЙ ВСЛУХ</a:t>
            </a:r>
          </a:p>
        </p:txBody>
      </p:sp>
      <p:sp>
        <p:nvSpPr>
          <p:cNvPr id="33" name="Управляющая кнопка: сведения 32">
            <a:hlinkClick r:id="rId13" action="ppaction://hlinksldjump" highlightClick="1"/>
          </p:cNvPr>
          <p:cNvSpPr/>
          <p:nvPr/>
        </p:nvSpPr>
        <p:spPr>
          <a:xfrm>
            <a:off x="8316416" y="3140968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 descr="walking_3_hc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8144" y="2420888"/>
            <a:ext cx="1197099" cy="16678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5" grpId="0" animBg="1"/>
      <p:bldP spid="45" grpId="1" animBg="1"/>
      <p:bldP spid="47" grpId="0" animBg="1"/>
      <p:bldP spid="47" grpId="1" animBg="1"/>
      <p:bldP spid="47" grpId="2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49" grpId="15" animBg="1"/>
      <p:bldP spid="49" grpId="16" animBg="1"/>
      <p:bldP spid="49" grpId="17" animBg="1"/>
      <p:bldP spid="49" grpId="18" animBg="1"/>
      <p:bldP spid="49" grpId="19" animBg="1"/>
      <p:bldP spid="49" grpId="20" animBg="1"/>
      <p:bldP spid="49" grpId="21" animBg="1"/>
      <p:bldP spid="49" grpId="22" animBg="1"/>
      <p:bldP spid="49" grpId="23" animBg="1"/>
      <p:bldP spid="49" grpId="24" animBg="1"/>
      <p:bldP spid="50" grpId="0" animBg="1"/>
      <p:bldP spid="51" grpId="0" animBg="1"/>
      <p:bldP spid="51" grpId="1" animBg="1"/>
      <p:bldP spid="51" grpId="2" animBg="1"/>
      <p:bldP spid="51" grpId="3" animBg="1"/>
      <p:bldP spid="51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3528" y="908720"/>
            <a:ext cx="8820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onstantia" pitchFamily="18" charset="0"/>
              </a:rPr>
              <a:t>ТУКАН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Constantia" pitchFamily="18" charset="0"/>
              </a:rPr>
              <a:t>   Тукан -  птица из Южной Америки. Удивителен своим необыкновенным клювом. Клюв у него несоразмерно большой. У некоторых туканов он длиннее самой птицы! А раскрашен многоцветно, словно радуга: оранжевый, красный, зелёный и жёлтый. У иных туканов до пяти разных тонов в окраске!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Constantia" pitchFamily="18" charset="0"/>
              </a:rPr>
              <a:t>    Тукан -  не хищник. Ест фрукты и орехи, которые в изобилии растут в тех лесах, где он живёт.   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58 слов  (И. Акимушкин)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813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47664" y="2492896"/>
            <a:ext cx="6192688" cy="720080"/>
          </a:xfrm>
          <a:prstGeom prst="homePlate">
            <a:avLst>
              <a:gd name="adj" fmla="val 6585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Тукан удивителен своим пением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8133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47664" y="3573015"/>
            <a:ext cx="6120680" cy="720081"/>
          </a:xfrm>
          <a:prstGeom prst="homePlate">
            <a:avLst>
              <a:gd name="adj" fmla="val 6147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Тукан удивителен своим клювом</a:t>
            </a:r>
          </a:p>
        </p:txBody>
      </p:sp>
      <p:sp>
        <p:nvSpPr>
          <p:cNvPr id="4813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47664" y="1484785"/>
            <a:ext cx="6192688" cy="720080"/>
          </a:xfrm>
          <a:prstGeom prst="homePlate">
            <a:avLst>
              <a:gd name="adj" fmla="val 7109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Тукан удивителен своим хвостом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Чем  удивителен  тукан?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Умничка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789</Words>
  <Application>Microsoft Office PowerPoint</Application>
  <PresentationFormat>Экран (4:3)</PresentationFormat>
  <Paragraphs>135</Paragraphs>
  <Slides>27</Slides>
  <Notes>0</Notes>
  <HiddenSlides>14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Calibri</vt:lpstr>
      <vt:lpstr>Constantia</vt:lpstr>
      <vt:lpstr>Nautilus Pompilius</vt:lpstr>
      <vt:lpstr>Times New Roman</vt:lpstr>
      <vt:lpstr>Тема Office</vt:lpstr>
      <vt:lpstr>1_Тема Office</vt:lpstr>
      <vt:lpstr>3_Тема Office</vt:lpstr>
      <vt:lpstr>10_Тема Office</vt:lpstr>
      <vt:lpstr>11_Тема Office</vt:lpstr>
      <vt:lpstr>12_Тема Office</vt:lpstr>
      <vt:lpstr>5_Тема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«Техника чтения» 3 класс</dc:title>
  <dc:subject>Тренажер</dc:subject>
  <dc:creator>Банникова Е.П.</dc:creator>
  <cp:lastModifiedBy>Shakirova</cp:lastModifiedBy>
  <cp:revision>345</cp:revision>
  <dcterms:created xsi:type="dcterms:W3CDTF">2015-01-09T11:08:16Z</dcterms:created>
  <dcterms:modified xsi:type="dcterms:W3CDTF">2020-05-06T19:12:18Z</dcterms:modified>
</cp:coreProperties>
</file>