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59" r:id="rId12"/>
    <p:sldId id="260" r:id="rId13"/>
    <p:sldId id="261" r:id="rId14"/>
    <p:sldId id="262" r:id="rId15"/>
    <p:sldId id="265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10" autoAdjust="0"/>
  </p:normalViewPr>
  <p:slideViewPr>
    <p:cSldViewPr>
      <p:cViewPr>
        <p:scale>
          <a:sx n="81" d="100"/>
          <a:sy n="81" d="100"/>
        </p:scale>
        <p:origin x="-104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09370-CF07-428A-8165-2346DE657FAA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54C4F-B5A0-4AE1-B0BE-5EB4EE7BC0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5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54C4F-B5A0-4AE1-B0BE-5EB4EE7BC04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24936" cy="5328592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Рабочая п</a:t>
            </a: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рограмма </a:t>
            </a: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внеурочной деятельности</a:t>
            </a:r>
            <a:b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общекультурному направлению</a:t>
            </a:r>
            <a:b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«Школа культурных ребят».</a:t>
            </a:r>
            <a:r>
              <a:rPr lang="ru-RU" sz="36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pc="150" dirty="0" smtClean="0">
                <a:ln w="11430"/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Программа адресована учащимся 1 классов и рассчитана на </a:t>
            </a:r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33 </a:t>
            </a:r>
            <a:r>
              <a:rPr lang="ru-RU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часа в </a:t>
            </a:r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год</a:t>
            </a:r>
            <a:r>
              <a:rPr lang="ru-RU" sz="3600" spc="150" dirty="0" smtClean="0">
                <a:ln w="1143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spc="150" dirty="0" smtClean="0">
                <a:ln w="11430"/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spc="150" dirty="0">
              <a:ln w="11430"/>
              <a:solidFill>
                <a:schemeClr val="tx1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Тематическое планирование внеурочной 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955304"/>
              </p:ext>
            </p:extLst>
          </p:nvPr>
        </p:nvGraphicFramePr>
        <p:xfrm>
          <a:off x="179388" y="2276871"/>
          <a:ext cx="8785101" cy="2286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14385"/>
                <a:gridCol w="2928474"/>
                <a:gridCol w="2142786"/>
                <a:gridCol w="1357098"/>
                <a:gridCol w="1642358"/>
              </a:tblGrid>
              <a:tr h="885724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007">
                <a:tc>
                  <a:txBody>
                    <a:bodyPr/>
                    <a:lstStyle/>
                    <a:p>
                      <a:pPr algn="ctr"/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Обобщение изученного за год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Итоговый тест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1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Итого: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1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Планируемые результаты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677980"/>
              </p:ext>
            </p:extLst>
          </p:nvPr>
        </p:nvGraphicFramePr>
        <p:xfrm>
          <a:off x="539552" y="1772816"/>
          <a:ext cx="8229600" cy="4526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2048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Название</a:t>
                      </a:r>
                      <a:r>
                        <a:rPr lang="ru-RU" sz="1900" baseline="0" dirty="0" smtClean="0"/>
                        <a:t> раздела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Предметные результаты</a:t>
                      </a:r>
                      <a:r>
                        <a:rPr lang="ru-RU" sz="1900" baseline="0" dirty="0" smtClean="0"/>
                        <a:t>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Метапредмет-ные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dirty="0" smtClean="0"/>
                        <a:t>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Личностные 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Школьный</a:t>
                      </a:r>
                      <a:r>
                        <a:rPr lang="ru-RU" sz="1900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этикет </a:t>
                      </a:r>
                      <a:endParaRPr lang="ru-RU" sz="1900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900" kern="1200" baseline="0" dirty="0" smtClean="0"/>
                        <a:t>Ознакомление  о культуре общения в школе.</a:t>
                      </a:r>
                      <a:endParaRPr kumimoji="0" lang="ru-RU" sz="1900" b="0" i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900" kern="1200" dirty="0" smtClean="0"/>
                        <a:t>умение вести самостоятельный поиск информации, ее анализ и отбор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900" kern="1200" dirty="0" smtClean="0"/>
                        <a:t>самоопределение</a:t>
                      </a:r>
                    </a:p>
                    <a:p>
                      <a:r>
                        <a:rPr kumimoji="0" lang="ru-RU" sz="1900" kern="1200" dirty="0" smtClean="0"/>
                        <a:t>ориентация в нравственном содержании и смысле поступков как собственных, так и окружающих</a:t>
                      </a:r>
                    </a:p>
                    <a:p>
                      <a:r>
                        <a:rPr kumimoji="0" lang="ru-RU" sz="1900" kern="1200" dirty="0" smtClean="0"/>
                        <a:t>установка на здоровый образ жизни</a:t>
                      </a:r>
                    </a:p>
                    <a:p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/>
              <a:t>Планируемые результаты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>
              <a:buNone/>
            </a:pPr>
            <a:endParaRPr lang="ru-RU" dirty="0" smtClean="0"/>
          </a:p>
          <a:p>
            <a:pPr fontAlgn="t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412248"/>
              </p:ext>
            </p:extLst>
          </p:nvPr>
        </p:nvGraphicFramePr>
        <p:xfrm>
          <a:off x="474859" y="1628800"/>
          <a:ext cx="8072495" cy="36576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298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76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81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81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5817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Название раздела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Предметные 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Метапредмет-ные </a:t>
                      </a:r>
                      <a:r>
                        <a:rPr lang="ru-RU" sz="1900" dirty="0" smtClean="0"/>
                        <a:t>результаты</a:t>
                      </a:r>
                      <a:r>
                        <a:rPr lang="ru-RU" sz="1900" baseline="0" dirty="0" smtClean="0"/>
                        <a:t>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Личностные 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Правила общения </a:t>
                      </a:r>
                      <a:endParaRPr lang="ru-RU" sz="1900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Знание</a:t>
                      </a:r>
                      <a:r>
                        <a:rPr lang="ru-RU" sz="1900" baseline="0" dirty="0" smtClean="0"/>
                        <a:t> о правилах общения с учителем; со сверстниками на уроке, на перемене и т.д.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900" kern="1200" dirty="0" smtClean="0"/>
                        <a:t>умение планировать трудовую деятельность вместе, осуществлять коллективную работу;</a:t>
                      </a:r>
                    </a:p>
                    <a:p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effectLst/>
                        </a:rPr>
                        <a:t>формирование уважительного отношения к иному мнению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/>
              <a:t>Планируемые результаты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108205"/>
              </p:ext>
            </p:extLst>
          </p:nvPr>
        </p:nvGraphicFramePr>
        <p:xfrm>
          <a:off x="457200" y="1628800"/>
          <a:ext cx="8229600" cy="42367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Название раздела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Предметные результаты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err="1" smtClean="0"/>
                        <a:t>Метапредметные</a:t>
                      </a:r>
                      <a:r>
                        <a:rPr lang="ru-RU" sz="1900" dirty="0" smtClean="0"/>
                        <a:t> результаты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Личностные результаты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трудолюбии</a:t>
                      </a:r>
                      <a:endParaRPr lang="ru-RU" sz="1900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Знать как правильно вести себя на уроке, адекватно выполнять свои обязанности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Рационально выделить время для поиска информации, для выполнения работы </a:t>
                      </a:r>
                    </a:p>
                    <a:p>
                      <a:r>
                        <a:rPr kumimoji="0" lang="ru-RU" sz="1900" kern="1200" dirty="0" smtClean="0"/>
                        <a:t>умение отбирать и систематизировать материал на определенную тему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Умение выслушивать мнения других,</a:t>
                      </a:r>
                      <a:r>
                        <a:rPr lang="ru-RU" sz="1900" baseline="0" dirty="0" smtClean="0"/>
                        <a:t> не перебивать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900" kern="1200" dirty="0" smtClean="0"/>
                        <a:t>умения выражать свои мысли и эмоции.</a:t>
                      </a:r>
                    </a:p>
                    <a:p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/>
              <a:t>Планируемые результаты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664243"/>
              </p:ext>
            </p:extLst>
          </p:nvPr>
        </p:nvGraphicFramePr>
        <p:xfrm>
          <a:off x="457200" y="1700808"/>
          <a:ext cx="8535035" cy="33680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628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Название раздела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Предметные 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Метапредмет-ные </a:t>
                      </a:r>
                      <a:r>
                        <a:rPr lang="ru-RU" sz="1900" dirty="0" smtClean="0"/>
                        <a:t>результаты 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Личностные результаты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0815">
                <a:tc>
                  <a:txBody>
                    <a:bodyPr/>
                    <a:lstStyle/>
                    <a:p>
                      <a:r>
                        <a:rPr lang="ru-RU" sz="19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Внешкольный этикет </a:t>
                      </a:r>
                      <a:endParaRPr lang="ru-RU" sz="1900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900" kern="1200" dirty="0" smtClean="0"/>
                        <a:t>Знать</a:t>
                      </a:r>
                      <a:r>
                        <a:rPr kumimoji="0" lang="ru-RU" sz="1900" kern="1200" baseline="0" dirty="0" smtClean="0"/>
                        <a:t> п</a:t>
                      </a:r>
                      <a:r>
                        <a:rPr kumimoji="0" lang="ru-RU" sz="1900" kern="1200" dirty="0" smtClean="0"/>
                        <a:t>равила поведения на улице,</a:t>
                      </a:r>
                      <a:r>
                        <a:rPr kumimoji="0" lang="ru-RU" sz="1900" kern="1200" baseline="0" dirty="0" smtClean="0"/>
                        <a:t> </a:t>
                      </a:r>
                      <a:r>
                        <a:rPr kumimoji="0" lang="ru-RU" sz="1900" kern="1200" dirty="0" smtClean="0"/>
                        <a:t>в транспорте,</a:t>
                      </a:r>
                      <a:r>
                        <a:rPr kumimoji="0" lang="ru-RU" sz="1900" kern="1200" baseline="0" dirty="0" smtClean="0"/>
                        <a:t> </a:t>
                      </a:r>
                      <a:r>
                        <a:rPr kumimoji="0" lang="ru-RU" sz="1900" kern="1200" dirty="0" smtClean="0"/>
                        <a:t>в общественных местах.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900" kern="1200" dirty="0" smtClean="0"/>
                        <a:t>умения оценивать жизненные ситуации с точки зрения общепринятых норм и ценностей;</a:t>
                      </a:r>
                    </a:p>
                    <a:p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900" kern="1200" dirty="0" smtClean="0"/>
                        <a:t>умения оценивать поступки людей,</a:t>
                      </a:r>
                    </a:p>
                    <a:p>
                      <a:r>
                        <a:rPr kumimoji="0" lang="ru-RU" sz="1900" kern="1200" dirty="0" smtClean="0"/>
                        <a:t>Уметь правильно построить вежливый разговор.</a:t>
                      </a:r>
                      <a:endParaRPr lang="ru-RU" sz="1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ÐºÐ°Ð»ÐµÐ½Ð´Ð°ÑÐ½ÑÐ¹ Ð³ÑÐ°ÑÐ¸Ðº ÑÐ¿Ð¾ÑÑÐ¸Ð²Ð½Ð¾-Ð¾Ð·Ð´Ð¾ÑÐ¾Ð²Ð¸ÑÐµÐ»ÑÐ½Ð¾Ð³Ð¾ Ð½Ð°Ð¿ÑÐ°Ð²Ð»ÐµÐ½Ð¸Ñ Ð² Ð½Ð°ÑÐ°Ð»ÑÐ½Ð¾Ð¹ ÑÐºÐ¾Ð»Ðµ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6" t="23350" r="7648" b="35966"/>
          <a:stretch/>
        </p:blipFill>
        <p:spPr bwMode="auto">
          <a:xfrm>
            <a:off x="107504" y="699382"/>
            <a:ext cx="8928992" cy="6158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99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83058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Список литературы:</a:t>
            </a:r>
            <a:endParaRPr lang="ru-RU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916832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-Энциклопедия этикета. – СПб.:Мим-Экспресс. -Этикет от А до Я для</a:t>
            </a:r>
          </a:p>
          <a:p>
            <a:pPr algn="just"/>
            <a:r>
              <a:rPr lang="ru-RU" dirty="0"/>
              <a:t>взрослых и детей. М., Издательство “АСТ”.</a:t>
            </a:r>
          </a:p>
          <a:p>
            <a:pPr algn="just"/>
            <a:r>
              <a:rPr lang="ru-RU" dirty="0"/>
              <a:t>-Белопольская Н.А. и другие. “Азбука настроения: Развивающая</a:t>
            </a:r>
          </a:p>
          <a:p>
            <a:pPr algn="just"/>
            <a:r>
              <a:rPr lang="ru-RU" dirty="0"/>
              <a:t>эмоционально-коммуникативная игра”.</a:t>
            </a:r>
          </a:p>
          <a:p>
            <a:pPr algn="just"/>
            <a:r>
              <a:rPr lang="ru-RU" dirty="0"/>
              <a:t>-Буйлова Л.Н. “Современные педагогические технологии в дополнительном</a:t>
            </a:r>
          </a:p>
          <a:p>
            <a:pPr algn="just"/>
            <a:r>
              <a:rPr lang="ru-RU" dirty="0"/>
              <a:t>образовании детей”. М.: ЦРСДОД, 2000</a:t>
            </a:r>
          </a:p>
          <a:p>
            <a:pPr algn="just"/>
            <a:r>
              <a:rPr lang="ru-RU" dirty="0"/>
              <a:t>-Косачёва И.П. Нравственное развитие младшего школьника в процессе</a:t>
            </a:r>
          </a:p>
          <a:p>
            <a:pPr algn="just"/>
            <a:r>
              <a:rPr lang="ru-RU" dirty="0"/>
              <a:t>обучения и воспитания. – М.: издательство «АРКТИ», 2005 – 62с.</a:t>
            </a:r>
          </a:p>
          <a:p>
            <a:pPr algn="just"/>
            <a:r>
              <a:rPr lang="ru-RU" dirty="0" smtClean="0"/>
              <a:t>http</a:t>
            </a:r>
            <a:r>
              <a:rPr lang="ru-RU" dirty="0"/>
              <a:t>://window.edu.ru/ -Единое окно доступа к образовательным ресурсам</a:t>
            </a:r>
          </a:p>
          <a:p>
            <a:pPr algn="just"/>
            <a:r>
              <a:rPr lang="ru-RU" dirty="0"/>
              <a:t>http:// konstantinova.21416s15.edusite.ru›p33aa1.htm Интернет-ресурсы для</a:t>
            </a:r>
          </a:p>
          <a:p>
            <a:pPr algn="just"/>
            <a:r>
              <a:rPr lang="ru-RU" dirty="0"/>
              <a:t>учителей начальных классов</a:t>
            </a:r>
          </a:p>
          <a:p>
            <a:pPr algn="just"/>
            <a:r>
              <a:rPr lang="ru-RU" dirty="0"/>
              <a:t>http://suhin.narod.ru - Сайт «Занимательные и методические материалы из</a:t>
            </a:r>
          </a:p>
          <a:p>
            <a:pPr algn="just"/>
            <a:r>
              <a:rPr lang="ru-RU" dirty="0"/>
              <a:t>книг Игоря Сухина: от литературных затей до шахмат».</a:t>
            </a:r>
          </a:p>
          <a:p>
            <a:pPr algn="just"/>
            <a:r>
              <a:rPr lang="ru-RU" dirty="0"/>
              <a:t>http://www.prodlenka.org/novosti-obrazovaniia/blog.html - </a:t>
            </a:r>
            <a:r>
              <a:rPr lang="ru-RU" dirty="0" smtClean="0"/>
              <a:t>Дистанционный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22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980728"/>
            <a:ext cx="3456384" cy="129614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Программы: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2348880"/>
            <a:ext cx="691276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« Волшебный мир оригами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                        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«Путешествие по стране этикета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«Мир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школьных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праздников»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                             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«Хочу знать!»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077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 разработана на основе: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Федерального государственного образовательного стандарта начального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утвержденного приказом Министерства образования и науки Российской Федерации от 06.10.2009 г. № 373;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программы внеурочной деятельности под редакцией Н. Ф. Виноградовой Издательство Москва, Вентана – Граф, 2011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Концепции духовно – нравственного развития и воспитания личности гражданина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РФ;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Срок реализации: 2018-2019 год.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Она предусматривает ведение занятий по 1 академических часа в неделю. Предназначена для детей  7-8 лет. Количество обучающихся в группе  – 15 и более человек.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535322" cy="5673242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программы: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своение учащимися норм нравственного отношения к миру,</a:t>
            </a:r>
          </a:p>
          <a:p>
            <a:pPr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людям, самим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себе.</a:t>
            </a:r>
          </a:p>
          <a:p>
            <a:pPr marL="0" indent="0" algn="just">
              <a:buNone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Содержание рабочей программы предполагает решение следующих</a:t>
            </a: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обучить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навыкам общения и сотрудничества;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- сформировать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у младших школьников навыки речевого этикета и культуры поведения;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 развивать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коммуникативные умения в процессе общения;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- ввести в мир человеческих отношений, нравственных ценностей, формирование личности;</a:t>
            </a:r>
          </a:p>
          <a:p>
            <a:pPr marL="0" indent="0" algn="just">
              <a:buNone/>
            </a:pPr>
            <a:r>
              <a:rPr lang="ru-RU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Основными методами и приемами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по реализации программы являются изучение речевого этикета, приучение школьников к выполнению правил культурного поведения и разъяснение им соответствующих норм морали на основе игровой деятельности, решения проблемных ситуаций.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</a:t>
            </a:r>
            <a:r>
              <a:rPr lang="ru-RU" sz="3200" b="1" dirty="0" smtClean="0"/>
              <a:t>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452586"/>
              </p:ext>
            </p:extLst>
          </p:nvPr>
        </p:nvGraphicFramePr>
        <p:xfrm>
          <a:off x="107504" y="2420888"/>
          <a:ext cx="8856660" cy="34086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20204"/>
                <a:gridCol w="2952328"/>
                <a:gridCol w="2160240"/>
                <a:gridCol w="1368152"/>
                <a:gridCol w="1655736"/>
              </a:tblGrid>
              <a:tr h="773757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Школьный этикет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Правила поведения в школе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Мы пришли на урок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Зачем нужны перемены?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Мы в школьной столовой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 принятия пищи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963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деятельности общекультурного направления: «Школа культурных детей»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141947"/>
              </p:ext>
            </p:extLst>
          </p:nvPr>
        </p:nvGraphicFramePr>
        <p:xfrm>
          <a:off x="107504" y="2060848"/>
          <a:ext cx="8856983" cy="453473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86109"/>
                <a:gridCol w="2756686"/>
                <a:gridCol w="1893166"/>
                <a:gridCol w="1649626"/>
                <a:gridCol w="1771396"/>
              </a:tblGrid>
              <a:tr h="927281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Правила общения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Зачем нужны вежливые слова?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Доброжелательность.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9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Какие бывают поступки?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28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Мои товарищи: вежливое обращение к</a:t>
                      </a:r>
                    </a:p>
                    <a:p>
                      <a:r>
                        <a:rPr lang="ru-RU" dirty="0" smtClean="0"/>
                        <a:t>сверстникам.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и мои товарищи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22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</a:t>
            </a:r>
            <a:r>
              <a:rPr lang="ru-RU" sz="3200" b="1" dirty="0" smtClean="0"/>
              <a:t>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868102"/>
              </p:ext>
            </p:extLst>
          </p:nvPr>
        </p:nvGraphicFramePr>
        <p:xfrm>
          <a:off x="107504" y="2276872"/>
          <a:ext cx="8856660" cy="42214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20204"/>
                <a:gridCol w="2952328"/>
                <a:gridCol w="2160240"/>
                <a:gridCol w="1368152"/>
                <a:gridCol w="1655736"/>
              </a:tblGrid>
              <a:tr h="914399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Общение со сверстниками в играх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Мой учитель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Думай о других: сочувствие, как его</a:t>
                      </a:r>
                    </a:p>
                    <a:p>
                      <a:r>
                        <a:rPr lang="ru-RU" dirty="0" smtClean="0"/>
                        <a:t>выразить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Моя семья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 среди людей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0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</a:t>
            </a:r>
            <a:r>
              <a:rPr lang="ru-RU" sz="3200" b="1" dirty="0" smtClean="0"/>
              <a:t>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629603"/>
              </p:ext>
            </p:extLst>
          </p:nvPr>
        </p:nvGraphicFramePr>
        <p:xfrm>
          <a:off x="107951" y="1772815"/>
          <a:ext cx="8928545" cy="524855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26050"/>
                <a:gridCol w="2976290"/>
                <a:gridCol w="2177774"/>
                <a:gridCol w="1379257"/>
                <a:gridCol w="1669174"/>
              </a:tblGrid>
              <a:tr h="927120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 трудолюбии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1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помогает учиться лучше</a:t>
                      </a:r>
                    </a:p>
                    <a:p>
                      <a:r>
                        <a:rPr lang="ru-RU" dirty="0" smtClean="0"/>
                        <a:t>(старательность)?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 мы трудимся в школе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2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Мои обязанности в классе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9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 мы трудимся дома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39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Бережливость: каждой вещи своё место</a:t>
                      </a:r>
                    </a:p>
                    <a:p>
                      <a:r>
                        <a:rPr lang="ru-RU" dirty="0" smtClean="0"/>
                        <a:t>(береги свои и школьные вещи).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37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</a:t>
            </a:r>
            <a:r>
              <a:rPr lang="ru-RU" sz="3200" b="1" dirty="0" smtClean="0"/>
              <a:t>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276214"/>
              </p:ext>
            </p:extLst>
          </p:nvPr>
        </p:nvGraphicFramePr>
        <p:xfrm>
          <a:off x="107504" y="2348880"/>
          <a:ext cx="8856660" cy="40487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20204"/>
                <a:gridCol w="2952328"/>
                <a:gridCol w="2160240"/>
                <a:gridCol w="1368152"/>
                <a:gridCol w="1655736"/>
              </a:tblGrid>
              <a:tr h="773757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Культура внешнего вида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Основные правила Мойдодыра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 я выгляжу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Домашняя одежда (викторина)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Правила ухода за одеждой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 одежды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Язык красок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1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Тематическое планирование внеурочной </a:t>
            </a:r>
            <a:r>
              <a:rPr lang="ru-RU" sz="3200" b="1" dirty="0" smtClean="0"/>
              <a:t>деятельности общекультурного направления: «Школа культурных детей»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163087"/>
              </p:ext>
            </p:extLst>
          </p:nvPr>
        </p:nvGraphicFramePr>
        <p:xfrm>
          <a:off x="179512" y="2060848"/>
          <a:ext cx="8856660" cy="45872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20204"/>
                <a:gridCol w="2952328"/>
                <a:gridCol w="2160240"/>
                <a:gridCol w="1368152"/>
                <a:gridCol w="1655736"/>
              </a:tblGrid>
              <a:tr h="773757">
                <a:tc>
                  <a:txBody>
                    <a:bodyPr/>
                    <a:lstStyle/>
                    <a:p>
                      <a:r>
                        <a:rPr lang="ru-RU" dirty="0" smtClean="0"/>
                        <a:t>  №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Раздел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Колличество часов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Практи-ческие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Внешкольный этикет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Простые правила этикета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Правила поведения на улице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Правила поведения в транспорте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Правила поведения в общественных местах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Праздничный этикет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«Спасибо» и «пожалуйста»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66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</TotalTime>
  <Words>692</Words>
  <Application>Microsoft Office PowerPoint</Application>
  <PresentationFormat>Экран (4:3)</PresentationFormat>
  <Paragraphs>189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       Рабочая программа  внеурочной деятельности по общекультурному направлению «Школа культурных ребят».   Программа адресована учащимся 1 классов и рассчитана на 33 часа в год </vt:lpstr>
      <vt:lpstr>Пояснительная записка </vt:lpstr>
      <vt:lpstr>Презентация PowerPoint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Тематическое планирование внеурочной деятельности общекультурного направления: «Школа культурных детей»</vt:lpstr>
      <vt:lpstr>Планируемые результаты</vt:lpstr>
      <vt:lpstr>Планируемые результаты</vt:lpstr>
      <vt:lpstr>Планируемые результаты</vt:lpstr>
      <vt:lpstr>Планируемые результаты</vt:lpstr>
      <vt:lpstr>Презентация PowerPoint</vt:lpstr>
      <vt:lpstr>Список литературы:</vt:lpstr>
      <vt:lpstr>Программы: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 внеурочной деятельности по общекультурному направлению «Школа культурных ребят». I год обучения (возраст детей 7-8 лет)  (72 часа в год) </dc:title>
  <dc:creator>User</dc:creator>
  <cp:lastModifiedBy>Мавлюда</cp:lastModifiedBy>
  <cp:revision>21</cp:revision>
  <dcterms:created xsi:type="dcterms:W3CDTF">2019-01-27T15:16:05Z</dcterms:created>
  <dcterms:modified xsi:type="dcterms:W3CDTF">2019-01-29T19:52:10Z</dcterms:modified>
</cp:coreProperties>
</file>