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3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2" r:id="rId19"/>
    <p:sldId id="260" r:id="rId20"/>
    <p:sldId id="25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tod-kopilka.ru/programma_vneurochnoy_deyatelnosti_po_socialnomu_napravleniyu_vektor_dobroty-21627.htm" TargetMode="External"/><Relationship Id="rId2" Type="http://schemas.openxmlformats.org/officeDocument/2006/relationships/hyperlink" Target="https://multiurok.ru/files/rabochaia-proghramma-po-vnieurochnoi-dieiatiel-454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vk.com/away.php?to=https://kopilkaurokov.ru/vneurochka/planirovanie/rabochaia-proghramma-vnieurochnoi-dieiatiel-nosti-sotsial-nogho-napravlieniia-moia-piervaia-klumba-2-3-klassy&amp;cc_key=" TargetMode="External"/><Relationship Id="rId4" Type="http://schemas.openxmlformats.org/officeDocument/2006/relationships/hyperlink" Target="https://vk.com/away.php?to=https://kopilkaurokov.ru/vneurochka/planirovanie/rabochaia-proghramma-po-vnieurochnoi-dieiatiel-nosti-sotsial-nogho-napravlieniia-tropinki-k-samomu-siebie-1-3-klass&amp;cc_key=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1470025"/>
          </a:xfrm>
        </p:spPr>
        <p:txBody>
          <a:bodyPr>
            <a:normAutofit fontScale="90000"/>
          </a:bodyPr>
          <a:lstStyle/>
          <a:p>
            <a:pPr indent="360680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Рабочая программа внеурочной деятельности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социального  направления</a:t>
            </a:r>
            <a:b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«Школа добрых дел»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учащихся 1-4 классов</a:t>
            </a:r>
            <a:r>
              <a:rPr lang="ru-RU" sz="3600" dirty="0">
                <a:solidFill>
                  <a:srgbClr val="000000"/>
                </a:solidFill>
              </a:rPr>
              <a:t/>
            </a:r>
            <a:br>
              <a:rPr lang="ru-RU" sz="3600" dirty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564904" y="4293096"/>
            <a:ext cx="7524328" cy="3284984"/>
          </a:xfrm>
        </p:spPr>
        <p:txBody>
          <a:bodyPr>
            <a:normAutofit fontScale="77500" lnSpcReduction="20000"/>
          </a:bodyPr>
          <a:lstStyle/>
          <a:p>
            <a:pPr marL="4320540" algn="l"/>
            <a:r>
              <a:rPr lang="ru-RU" sz="3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Автор-составитель:</a:t>
            </a:r>
            <a:endParaRPr lang="ru-RU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20540" algn="l"/>
            <a:r>
              <a:rPr lang="ru-RU" sz="3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Минина В.В.,</a:t>
            </a:r>
            <a:endParaRPr lang="ru-RU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20540" algn="l"/>
            <a:r>
              <a:rPr lang="ru-RU" sz="3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учитель внеурочной деятельности</a:t>
            </a:r>
            <a:endParaRPr lang="ru-RU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20540" algn="l"/>
            <a:r>
              <a:rPr lang="ru-RU" sz="3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ГБОУ СОШ №2</a:t>
            </a:r>
            <a:endParaRPr lang="ru-RU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20540" algn="l"/>
            <a:r>
              <a:rPr lang="ru-RU" sz="3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п.г.т</a:t>
            </a:r>
            <a:r>
              <a:rPr lang="ru-RU" sz="3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Усть-Кинельский</a:t>
            </a:r>
            <a:endParaRPr lang="ru-RU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84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180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 класс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617695"/>
              </p:ext>
            </p:extLst>
          </p:nvPr>
        </p:nvGraphicFramePr>
        <p:xfrm>
          <a:off x="0" y="404667"/>
          <a:ext cx="9143999" cy="6478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3"/>
                <a:gridCol w="2844183"/>
                <a:gridCol w="812077"/>
                <a:gridCol w="1489448"/>
                <a:gridCol w="2540372"/>
              </a:tblGrid>
              <a:tr h="281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зан-ия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часов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Теоретическая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1636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вклад в работу класса.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Самообслуживание, дежурство в классе и в столовой, выполнение обязанностей санитаров, хозяйственников, цветоводов, библиотекарей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719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жгите опавшей листвы.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лесных пожарах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плакатов и развешивание в общественных местах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902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 значит быть бережливым?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бережном отношении к школьному имуществу.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листовок.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719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«Мы уважаем старших! 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выступлений –поздравлений для бабушек и дедушек.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902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7-8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«Учительница первая моя»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газеты ко Дню учителя. Подготовка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концернтых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номеров.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352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«Чистокласс»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класса.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535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«Книжкина больница»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Ремонт книг в библиотеке	Мелкий ремонт брошюр.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34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829251"/>
              </p:ext>
            </p:extLst>
          </p:nvPr>
        </p:nvGraphicFramePr>
        <p:xfrm>
          <a:off x="0" y="-2"/>
          <a:ext cx="9144000" cy="7067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7"/>
                <a:gridCol w="750934"/>
                <a:gridCol w="2844184"/>
                <a:gridCol w="812078"/>
                <a:gridCol w="1489447"/>
                <a:gridCol w="2540370"/>
              </a:tblGrid>
              <a:tr h="1264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«Наши руки не знают скуки».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декораций для спектаклей театрального кружка «В гостях у сказок».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  <a:tr h="10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14-15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в мастерской Деда Мороза 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ёлочных украшений. Участие в выставках новогодних игрушек и поделок.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  <a:tr h="10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16-17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«Покормите птиц зимою»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 о зимующих птицах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и установка  кормушек, кормление птиц в зимний период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  <a:tr h="10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«Хлеб всему голова!»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бережном отношении к хлебу.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 в пекарню. Просветительская работа о бережном отношении к хлебу.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  <a:tr h="1525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папы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 празднованию 23 февраля. Подготовка поздравлений – выступлений и открыток.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  <a:tr h="10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22-23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мамы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поздравительной газеты, выступлений к 8 марта.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764" marR="567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2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077600"/>
              </p:ext>
            </p:extLst>
          </p:nvPr>
        </p:nvGraphicFramePr>
        <p:xfrm>
          <a:off x="1" y="-1"/>
          <a:ext cx="9143998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2"/>
                <a:gridCol w="2844184"/>
                <a:gridCol w="812078"/>
                <a:gridCol w="1489447"/>
                <a:gridCol w="2540371"/>
              </a:tblGrid>
              <a:tr h="1477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24-27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«Домашние заботы»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своих домашних обязанностей. Помощь маме. Отчет «Мои домашние дела»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295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Трудовой десант.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 класса.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1219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29-30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«Подарок ветерану»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людях, прошедших ВОВ.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концерта ко дню победы.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9086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«Акция «Белые журавлики»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бумажных журавликов, запуск у обелиска.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1773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32-33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«Подарок малышам». 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небольших поделок для дошкольников, применяемых на занятиях в детском саду.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8867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Копилка добрых дел.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Самоанализ деятельности данного направления.</a:t>
                      </a:r>
                      <a:endParaRPr lang="ru-RU" sz="12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</a:tr>
              <a:tr h="295594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34 часа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68" marR="641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52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56207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76832"/>
              </p:ext>
            </p:extLst>
          </p:nvPr>
        </p:nvGraphicFramePr>
        <p:xfrm>
          <a:off x="0" y="404664"/>
          <a:ext cx="9144000" cy="70829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3"/>
                <a:gridCol w="2844184"/>
                <a:gridCol w="812077"/>
                <a:gridCol w="1489448"/>
                <a:gridCol w="2540372"/>
              </a:tblGrid>
              <a:tr h="309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зан-ия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часов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Теоретическая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1526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вклад в работу класса.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Самообслуживание, дежурство в классе и в столовой, выполнение обязанностей санитаров, хозяйственников, цветоводов, библиотекарей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565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«Растения моего края»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 и оформление гербариев. Презентация папки.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565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«Подарок малышам»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пособий для наглядности  первоклассникам.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757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«Мы уважаем старших! 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выступлений –поздравлений для бабушек и дедушек.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757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8-9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«Учительница первая моя»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газеты ко Дню учителя. Подготовка концернтых номеров.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  <a:tr h="1334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Рейд-смотр «Как живешь, учебник?»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памяток среди первоклассников.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748" marR="4974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69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599254"/>
              </p:ext>
            </p:extLst>
          </p:nvPr>
        </p:nvGraphicFramePr>
        <p:xfrm>
          <a:off x="-3" y="1"/>
          <a:ext cx="9144002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5"/>
                <a:gridCol w="750935"/>
                <a:gridCol w="2844184"/>
                <a:gridCol w="812079"/>
                <a:gridCol w="1489447"/>
                <a:gridCol w="2540372"/>
              </a:tblGrid>
              <a:tr h="428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«Чистокласс»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класса.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1072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12-13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«Наши руки не знают скуки».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костюмов для участников театрального кружка «В гостях у сказки»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1043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14-15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в мастерской Деда Мороза 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ёлочных украшений. Участие в выставках новогодних игрушек и поделок.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857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16-17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«Покормите птиц зимою»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 о зимующих птицах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и установка  кормушек, кормление птиц в зимний период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1286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папы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 празднованию 23 февраля. Подготовка поздравлений – выступлений и открыток.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857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мамы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поздравительной газеты, выступлений к 8 марта.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  <a:tr h="1310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22-25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«Наша школа – чистый и цветущий сад».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Работы по подготовке рассады цветов, высадке ее в на клумбы. Отбор семян. Посадка семян. Наблюдение и т д.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08" marR="476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05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662833"/>
              </p:ext>
            </p:extLst>
          </p:nvPr>
        </p:nvGraphicFramePr>
        <p:xfrm>
          <a:off x="0" y="0"/>
          <a:ext cx="9143999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4"/>
                <a:gridCol w="2844183"/>
                <a:gridCol w="812078"/>
                <a:gridCol w="1489447"/>
                <a:gridCol w="2540371"/>
              </a:tblGrid>
              <a:tr h="387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Трудовой десант.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 класса.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623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29-30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«Подарок ветерану»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людях, прошедших ВОВ.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концерта ко дню победы.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11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«Акция «Белые журавлики»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бумажных журавликов, запуск у обелиска.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35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32-33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«Спортивный праздник» 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организация спортивных состязаний для младших школьников.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11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Копилка добрых дел.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Самоанализ деятельности данного направления.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87799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34 часа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40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результаты: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приобретение школьником социальных знаний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понимание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социальной реальности и повседневной жизни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навыков групповой работы; получение опыта разработки социальных проектов и организации коллективной творческой деятельности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нахождение и обработка информации о принятых в обществе нормах поведения и общения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регулировать собственную деятельность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освоение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 и норм социокультурного взаимодействия со взрослыми и сверстниками в сообществах разного типа (класс, школа, семья, учреждения культуры в городе, т.д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навыков культуры общения (дома, в школе, в обществе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совершенствование в умениях слышать себя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других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приобретение школьником опыта самостоятельного социального действия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опыт исследовательской и поисковой деятельности;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опыт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публичного выступления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опыт самообслуживания, самоорганизации и организации совместной деятельности с другими детьми.</a:t>
            </a:r>
          </a:p>
        </p:txBody>
      </p:sp>
    </p:spTree>
    <p:extLst>
      <p:ext uri="{BB962C8B-B14F-4D97-AF65-F5344CB8AC3E}">
        <p14:creationId xmlns:p14="http://schemas.microsoft.com/office/powerpoint/2010/main" val="391933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Результаты внеурочной деятельности отслеживаются в портфолио учащихся.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Основными критериями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оценки достигнутых результатов считаются: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самостоятельность работы;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осмысленность действий;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разнообразие освоенных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142331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рамках программы «Школа добрых дел» могут использоваться следующие формы организации внеурочной деятельности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беседы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встречи с людьми различных профессий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просмотр и обсуждение видеоматериала;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экскурсии, поездки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конкурсы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выставки детских работ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коллективные творческие дела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праздники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викторины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творческие проекты, презентации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мастерские подарков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аукционы добрых дел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трудовые десанты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общественно полезные практики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социально-значимые акции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социальные проекты и т.п.</a:t>
            </a:r>
          </a:p>
        </p:txBody>
      </p:sp>
    </p:spTree>
    <p:extLst>
      <p:ext uri="{BB962C8B-B14F-4D97-AF65-F5344CB8AC3E}">
        <p14:creationId xmlns:p14="http://schemas.microsoft.com/office/powerpoint/2010/main" val="88601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4083" y="764704"/>
            <a:ext cx="9144000" cy="38164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 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Алябьева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Е. А. Нравственно-этические беседы и игры с дошкольниками. – М., 2003.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  Богоявленская Д. Б. Интеллектуальная активность как проблема творчества. Изд-во Ростов. ун-та, 1983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3. 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Бодалёв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А. А. Личность и общение. М.: Педагогика, 1995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4. 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Божович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Л. И. Личность и её формирование в детском возрасте. М.: Просвещение, 1968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  Веретенникова С. А. Ознакомление дошкольников с природой.-М.,1980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  Выготский Л. С. Воображение и творчество в детском возрасте. М.: Просвещение, 1967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  Глущенко А. Г. Трудовое воспитание младших школьников во внеклассной работе. М.: Просвещение. 1990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8. 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Гульянц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Э. К.,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Базик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И. Я. Что можно сделать из природного материала: Кн. для воспитателя дет. сада. - 2-е изд.,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дораб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- М.: Просвещение, 1991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9.  </a:t>
            </a:r>
            <a:r>
              <a:rPr lang="ru-RU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Костенков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П. П. Воспитание интереса к сельскохозяйственному труду.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10.Крайг Г. Психология развития. СПб., 2000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11.Купина Н. А, Богуславская Н. Е Веселый этикет. Нравственное воспитание, развитие коммуникативных способностей ребенка. – М., 1992. М. Просвещение. 1980 г.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12.Мирошкина М. Учимся создавать социально значимые проекты. Нар. образование. – 2006.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13.Обухова Л. Ф. Возрастная психология. М., 1999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14.Соловейчик С. А. Воспитание творчеством. М.: Знание. - 1978.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54761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Рабочая программа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«Школа добрых дел»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разработана в соответствии с требованиями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Федерального государственного образовательного стандарта начального общего образования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представляет собой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интегрированный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модуль социально преобразующей добровольческой деятельности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Актуальной проблемой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современного образования и воспитания является проблема социализации обучающихся. Социализация относится к тем процессам, посредством которых люди научаются совместно жить и эффективно взаимодействовать друг с другом. Она предполагает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активное участие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самого человека в освоении культуры человеческих отношений, в формировании определенных социальных норм, ролей и функций, приобретении знаний, умений и навыков, необходимых для их успешной реализации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соответствии с учебным планом начального общего образования программа «Школа добрых дел» реализуется с 1 по 4 класс. Общий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объем учебного времени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составляет 135 часов (33 недели в 1 классе и 34 недели во 2-4 классах по 1 часу в неделю).</a:t>
            </a:r>
          </a:p>
        </p:txBody>
      </p:sp>
    </p:spTree>
    <p:extLst>
      <p:ext uri="{BB962C8B-B14F-4D97-AF65-F5344CB8AC3E}">
        <p14:creationId xmlns:p14="http://schemas.microsoft.com/office/powerpoint/2010/main" val="163994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Авторские программы внеурочной деятельности социального направления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916832"/>
            <a:ext cx="9144000" cy="4941168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Костенкова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Н.Н. "Я среди людей"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Авторский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курс.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внеурочной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multiurok.ru/files/rabochaia-proghramma-po-vnieurochnoi-dieiatiel-454.html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Орлова Т. А «Вектор доброты» Авторский курс. Программы внеурочной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www.metod-kopilka.ru/programma_vneurochnoy_deyatelnosti_po_socialnomu_napravleniyu_vektor_dobroty-21627.htm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Сухаревская О.В. «Тропинки к самому себе» Авторский курс. Программы внеурочной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://vk.com/away.php?to=https%3A%2F%2Fkopilkaurokov.ru%2Fvneurochka%2Fplanirovanie%2Frabochaia-proghramma-po-vnieurochnoi-dieiatiel-nosti-sotsial-nogho-napravlieniia-tropinki-k-samomu-siebie-1-3-klass&amp;cc_key=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Исакова Л.В «Моя первая клумба» Авторский курс. Программы внеурочной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://vk.com/away.php?to=https%3A%2F%2Fkopilkaurokov.ru%2Fvneurochka%2Fplanirovanie%2Frabochaia-proghramma-vnieurochnoi-dieiatiel-nosti-sotsial-nogho-napravlieniia-moia-piervaia-klumba-2-3-klassy&amp;cc_key=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3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Цель программы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- формирование личностных качеств учащихся как основы взаимоотношений с людьми, обществом и миром в целом в процессе социальной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9580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-396552" y="-99392"/>
            <a:ext cx="1013783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Aft>
                <a:spcPct val="0"/>
              </a:spcAft>
              <a:tabLst>
                <a:tab pos="3149600" algn="ctr"/>
              </a:tabLst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Примерное календарно-тематическое планирование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 класс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2899"/>
              </p:ext>
            </p:extLst>
          </p:nvPr>
        </p:nvGraphicFramePr>
        <p:xfrm>
          <a:off x="-17124" y="692696"/>
          <a:ext cx="9108503" cy="6193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270"/>
                <a:gridCol w="706622"/>
                <a:gridCol w="2676358"/>
                <a:gridCol w="764161"/>
                <a:gridCol w="1401561"/>
                <a:gridCol w="2894531"/>
              </a:tblGrid>
              <a:tr h="436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зан-ия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занятия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часов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Теоретическая часть занятия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Практическая часть занятия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734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Дежурство в классе.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Знак-во с обязанностями дежурного в классе.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Составление графика дежурств, экрана чистоты, трудовых десантов. Ежедневные обязанности по созданию чистоты в классе.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58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Уход за комнатными растениями в классе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Знакомство с видами комнатных растений.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Полив и опрыскивание растений. Создание каталога растений класса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58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«День любимых бабушек и дедушек»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пожилых людях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поздравительных открыток, представления презентации «Моя бабушка», «Мой дедушка».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436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7-8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«Испокон века книга растит человека»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 в поселковую библиотеку. Знакомство с книгами.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1652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«Чистокласс»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класса.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  <a:tr h="585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10-11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Рейд «Береги учебник»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за состоянием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учебников,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помощи.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606" marR="4660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56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745942"/>
              </p:ext>
            </p:extLst>
          </p:nvPr>
        </p:nvGraphicFramePr>
        <p:xfrm>
          <a:off x="0" y="0"/>
          <a:ext cx="9144001" cy="689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4"/>
                <a:gridCol w="2844184"/>
                <a:gridCol w="812079"/>
                <a:gridCol w="1489446"/>
                <a:gridCol w="2540372"/>
              </a:tblGrid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12-13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в мастерской Деда Мороза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ёлочных украшений. Участие в выставках новогодних игрушек и поделок.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</a:tr>
              <a:tr h="816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«Снежные фигуры».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изготовлении снежных фигур.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</a:tr>
              <a:tr h="1094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15-16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«Покормите птиц зимою»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 о зимующих птицах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и установка  кормушек, кормление птиц в зимний период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</a:tr>
              <a:tr h="1926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17-18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«Мои домашние животные»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рисунков и фотографий домашних любимцев «Зверьё моё». Составление сочинений тему «Мои домашние любимцы»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проектов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</a:tr>
              <a:tr h="1649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19-20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«Как поздравить наших пап».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 празднованию 23 февраля. Подготовка поздравлений – выступлений и открыток.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4" marR="614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27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427884"/>
              </p:ext>
            </p:extLst>
          </p:nvPr>
        </p:nvGraphicFramePr>
        <p:xfrm>
          <a:off x="-1" y="-27383"/>
          <a:ext cx="9144002" cy="7030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7"/>
                <a:gridCol w="750934"/>
                <a:gridCol w="2844184"/>
                <a:gridCol w="812079"/>
                <a:gridCol w="1489447"/>
                <a:gridCol w="2540371"/>
              </a:tblGrid>
              <a:tr h="861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21-22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Проект. «Милым мамочкам»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поздравительной газеты, выступлений к 8 марта.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1906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23-25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"Как трудится моя семья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профессиях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Встречи с представителями различных профессий. Экскурсии на производство. Создание альбома "Профессии моих родителей»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253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Трудовой десант.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 класса.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804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27-28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«Давайте же вместе, ребята, родную природу беречь!»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 в дендропарк. Агитационная работа по охране природы.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1080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29-30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«Милосердие»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людях, прошедших ВОВ.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информационного стенда о событиях ВОВ, открыток ветеранам.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804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«Акция «Белые журавлики»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бумажных журавликов, запуск у обелиска.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804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32-33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«Подарок малышам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endParaRPr lang="ru-RU" sz="16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выступления для воспитанников детского сада.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253445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33 часа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75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63408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класс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536644"/>
              </p:ext>
            </p:extLst>
          </p:nvPr>
        </p:nvGraphicFramePr>
        <p:xfrm>
          <a:off x="1" y="404663"/>
          <a:ext cx="9143998" cy="6453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3"/>
                <a:gridCol w="2844183"/>
                <a:gridCol w="812079"/>
                <a:gridCol w="1489448"/>
                <a:gridCol w="2540369"/>
              </a:tblGrid>
              <a:tr h="537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зан-ия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занятия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часов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Теоретическая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Практическая часть занятия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1344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Дежурство в классе.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Составление графика дежурств, экрана чистоты, трудовых десантов. Ежедневные обязанности по созданию чистоты в классе.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1613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"Осень разноцветная"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поделок из овощей, создание эксклюзивных салатов из овощей и фруктов. Приглашаем друзей отведать угощения.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806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«Чужих стариков не бывает»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пожилых людях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выступлений –поздравлений для бабушек и дедушек.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1075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6-7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«Учительница первая моя»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газеты ко Дню учителя. Составление статей, сочинение стихов о своем классе и учителях.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268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 «Чистокласс»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Генеральная уборка класса.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  <a:tr h="806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9-10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«Тихая перемена»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организация игр для первоклассников на переменах.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251" marR="402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64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324322"/>
              </p:ext>
            </p:extLst>
          </p:nvPr>
        </p:nvGraphicFramePr>
        <p:xfrm>
          <a:off x="0" y="1"/>
          <a:ext cx="9144000" cy="7054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858"/>
                <a:gridCol w="3082516"/>
                <a:gridCol w="880127"/>
                <a:gridCol w="1614256"/>
                <a:gridCol w="2753243"/>
              </a:tblGrid>
              <a:tr h="1406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11-12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Рейд «Берегите книги»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за состоянием учебников, выявление и устранение недостатков. Мелкий ремонт книг в классе.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1001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13-14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в мастерской Деда Мороза 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ёлочных украшений. Участие в выставках новогодних игрушек и поделок.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3933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«Снежная крепость».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снежной крепости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798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16-17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«Покормите птиц зимою»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 о зимующих птицах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и установка  кормушек, кормление птиц в зимний период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798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«Береги воду!»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бережном отношении к воде.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листовок.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Просветительская работа среди учащихся школы.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1203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20-21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папы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 празднованию 23 февраля. Подготовка поздравлений – выступлений и открыток.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  <a:tr h="798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22-23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Мой подарок для мамы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</a:t>
                      </a: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поздрав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газеты, выступлений к 8 марта.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99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832259"/>
              </p:ext>
            </p:extLst>
          </p:nvPr>
        </p:nvGraphicFramePr>
        <p:xfrm>
          <a:off x="0" y="-1"/>
          <a:ext cx="9144000" cy="6893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986"/>
                <a:gridCol w="750932"/>
                <a:gridCol w="2844185"/>
                <a:gridCol w="812078"/>
                <a:gridCol w="1489447"/>
                <a:gridCol w="2540372"/>
              </a:tblGrid>
              <a:tr h="2610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23-27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«Цветы для школьного двора»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цветах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почвы для посадки семян.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семян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Посев семян цветов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 «Влияние света, тепла, влаги на развитие растений»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Уход за посевами (полив, рыхление). Высадка в грунт.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261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Трудовой десант.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 класса.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1044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29-30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Акция «Подарок ветерану»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о людях, прошедших ВОВ.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концерта ко дню победы.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783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«Акция «Белые журавлики»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бумажных журавликов, запуск у обелиска.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783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32-33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«Книга твой друг, без нее, как без рук»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 в поселковую библиотеку. 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783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Копилка добрых дел.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Самоанализ деятельности данного направления.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</a:tr>
              <a:tr h="261014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50235" algn="ctr"/>
                        </a:tabLs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34 часа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24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1958</Words>
  <Application>Microsoft Office PowerPoint</Application>
  <PresentationFormat>Экран (4:3)</PresentationFormat>
  <Paragraphs>548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Рабочая программа внеурочной деятельности социального  направления «Школа добрых дел» для учащихся 1-4 классов </vt:lpstr>
      <vt:lpstr>Пояснительная записка</vt:lpstr>
      <vt:lpstr>Презентация PowerPoint</vt:lpstr>
      <vt:lpstr>Примерное календарно-тематическое планирование 1 класс </vt:lpstr>
      <vt:lpstr>Презентация PowerPoint</vt:lpstr>
      <vt:lpstr>Презентация PowerPoint</vt:lpstr>
      <vt:lpstr>2 класс</vt:lpstr>
      <vt:lpstr>Презентация PowerPoint</vt:lpstr>
      <vt:lpstr>Презентация PowerPoint</vt:lpstr>
      <vt:lpstr>3 класс</vt:lpstr>
      <vt:lpstr>Презентация PowerPoint</vt:lpstr>
      <vt:lpstr>Презентация PowerPoint</vt:lpstr>
      <vt:lpstr>4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литературы</vt:lpstr>
      <vt:lpstr>Авторские программы внеурочной деятельности социального направления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Авторские программы внеурочной деятельности социального направления</dc:title>
  <dc:creator>user</dc:creator>
  <cp:lastModifiedBy>user</cp:lastModifiedBy>
  <cp:revision>12</cp:revision>
  <dcterms:created xsi:type="dcterms:W3CDTF">2019-01-24T17:01:15Z</dcterms:created>
  <dcterms:modified xsi:type="dcterms:W3CDTF">2019-01-27T15:53:43Z</dcterms:modified>
</cp:coreProperties>
</file>