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7"/>
  </p:notesMasterIdLst>
  <p:sldIdLst>
    <p:sldId id="264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DFFCD"/>
    <a:srgbClr val="F9D3E1"/>
    <a:srgbClr val="F8EFD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2" autoAdjust="0"/>
    <p:restoredTop sz="94660"/>
  </p:normalViewPr>
  <p:slideViewPr>
    <p:cSldViewPr snapToGrid="0">
      <p:cViewPr>
        <p:scale>
          <a:sx n="90" d="100"/>
          <a:sy n="90" d="100"/>
        </p:scale>
        <p:origin x="-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D70EE-0004-4953-8F18-E62F37C5CAE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1460-DC61-4661-A249-3F1416ECD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1600-389D-44DB-85AA-4F96D4CE08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D5497-5DD5-498C-87D2-B42E9EEF48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496618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3AE4-8763-4FDE-9FC0-0E1644D71C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3EFF-CB8E-4FFA-8C48-E6BB29B000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917353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26FD-0752-4D03-A674-85BEE64C56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DA6D2-F7F4-4556-B234-41FEBCF563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282836"/>
      </p:ext>
    </p:extLst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1600-389D-44DB-85AA-4F96D4CE08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D5497-5DD5-498C-87D2-B42E9EEF48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041068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E4DA-BBB0-4D9E-8F2A-56A2D54343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DD3DD-BC1B-4B03-B111-3753A4FA09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228134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6388-D20F-4429-8994-B7B6760945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43620-0561-4EB0-82CA-613C13722D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021163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22DE-41D9-44A3-BC4F-6C54DA31F2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B63AA-148E-4BD6-B4FB-19338772A3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1376575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91DF-8266-4FF4-A188-0D6AD8D574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E3DFD-C975-46D9-A8D3-5DBEAAB796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206253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32D8-E88E-4F2D-AF88-577EE714CA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8D654-C9DA-4C55-B03C-5D8A07677F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383840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0D74-23FE-4466-815B-5F84CAA136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72AD9-008E-410C-B49F-0D2D101BB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35115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B198-3C43-4A5B-A017-97B0791B6B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4E4D-E984-46C6-95E7-199695D76B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8524782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E4DA-BBB0-4D9E-8F2A-56A2D54343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DD3DD-BC1B-4B03-B111-3753A4FA09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4545343"/>
      </p:ext>
    </p:extLst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233A-F505-473C-B9B2-43D56A67D7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8748F-CF4F-4EBF-8D02-4A58B0DBDF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338892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3AE4-8763-4FDE-9FC0-0E1644D71C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3EFF-CB8E-4FFA-8C48-E6BB29B000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137008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26FD-0752-4D03-A674-85BEE64C56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DA6D2-F7F4-4556-B234-41FEBCF563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0724203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1600-389D-44DB-85AA-4F96D4CE08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D5497-5DD5-498C-87D2-B42E9EEF48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2349717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E4DA-BBB0-4D9E-8F2A-56A2D54343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DD3DD-BC1B-4B03-B111-3753A4FA09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8210963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6388-D20F-4429-8994-B7B6760945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43620-0561-4EB0-82CA-613C13722D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046431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22DE-41D9-44A3-BC4F-6C54DA31F2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B63AA-148E-4BD6-B4FB-19338772A3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154693"/>
      </p:ext>
    </p:extLst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91DF-8266-4FF4-A188-0D6AD8D574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E3DFD-C975-46D9-A8D3-5DBEAAB796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3953038"/>
      </p:ext>
    </p:extLst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32D8-E88E-4F2D-AF88-577EE714CA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8D654-C9DA-4C55-B03C-5D8A07677F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0006525"/>
      </p:ext>
    </p:extLst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0D74-23FE-4466-815B-5F84CAA136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72AD9-008E-410C-B49F-0D2D101BB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6892151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6388-D20F-4429-8994-B7B6760945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43620-0561-4EB0-82CA-613C13722D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4605282"/>
      </p:ext>
    </p:extLst>
  </p:cSld>
  <p:clrMapOvr>
    <a:masterClrMapping/>
  </p:clrMapOvr>
  <p:transition spd="slow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B198-3C43-4A5B-A017-97B0791B6B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4E4D-E984-46C6-95E7-199695D76B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9984305"/>
      </p:ext>
    </p:extLst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233A-F505-473C-B9B2-43D56A67D7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8748F-CF4F-4EBF-8D02-4A58B0DBDF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7867415"/>
      </p:ext>
    </p:extLst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3AE4-8763-4FDE-9FC0-0E1644D71C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3EFF-CB8E-4FFA-8C48-E6BB29B000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188325"/>
      </p:ext>
    </p:extLst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26FD-0752-4D03-A674-85BEE64C56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DA6D2-F7F4-4556-B234-41FEBCF563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3147911"/>
      </p:ext>
    </p:extLst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1600-389D-44DB-85AA-4F96D4CE08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D5497-5DD5-498C-87D2-B42E9EEF48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764762"/>
      </p:ext>
    </p:extLst>
  </p:cSld>
  <p:clrMapOvr>
    <a:masterClrMapping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E4DA-BBB0-4D9E-8F2A-56A2D54343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DD3DD-BC1B-4B03-B111-3753A4FA09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992202"/>
      </p:ext>
    </p:extLst>
  </p:cSld>
  <p:clrMapOvr>
    <a:masterClrMapping/>
  </p:clrMapOvr>
  <p:transition spd="slow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6388-D20F-4429-8994-B7B6760945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43620-0561-4EB0-82CA-613C13722D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071752"/>
      </p:ext>
    </p:extLst>
  </p:cSld>
  <p:clrMapOvr>
    <a:masterClrMapping/>
  </p:clrMapOvr>
  <p:transition spd="slow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22DE-41D9-44A3-BC4F-6C54DA31F2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B63AA-148E-4BD6-B4FB-19338772A3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7515498"/>
      </p:ext>
    </p:extLst>
  </p:cSld>
  <p:clrMapOvr>
    <a:masterClrMapping/>
  </p:clrMapOvr>
  <p:transition spd="slow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91DF-8266-4FF4-A188-0D6AD8D574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E3DFD-C975-46D9-A8D3-5DBEAAB796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7490932"/>
      </p:ext>
    </p:extLst>
  </p:cSld>
  <p:clrMapOvr>
    <a:masterClrMapping/>
  </p:clrMapOvr>
  <p:transition spd="slow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32D8-E88E-4F2D-AF88-577EE714CA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8D654-C9DA-4C55-B03C-5D8A07677F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175475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22DE-41D9-44A3-BC4F-6C54DA31F2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B63AA-148E-4BD6-B4FB-19338772A3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7882564"/>
      </p:ext>
    </p:extLst>
  </p:cSld>
  <p:clrMapOvr>
    <a:masterClrMapping/>
  </p:clrMapOvr>
  <p:transition spd="slow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0D74-23FE-4466-815B-5F84CAA136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72AD9-008E-410C-B49F-0D2D101BB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6645166"/>
      </p:ext>
    </p:extLst>
  </p:cSld>
  <p:clrMapOvr>
    <a:masterClrMapping/>
  </p:clrMapOvr>
  <p:transition spd="slow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B198-3C43-4A5B-A017-97B0791B6B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4E4D-E984-46C6-95E7-199695D76B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3387458"/>
      </p:ext>
    </p:extLst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233A-F505-473C-B9B2-43D56A67D7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8748F-CF4F-4EBF-8D02-4A58B0DBDF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4462531"/>
      </p:ext>
    </p:extLst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3AE4-8763-4FDE-9FC0-0E1644D71C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3EFF-CB8E-4FFA-8C48-E6BB29B000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9712912"/>
      </p:ext>
    </p:extLst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26FD-0752-4D03-A674-85BEE64C56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DA6D2-F7F4-4556-B234-41FEBCF563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385682"/>
      </p:ext>
    </p:extLst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1600-389D-44DB-85AA-4F96D4CE08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D5497-5DD5-498C-87D2-B42E9EEF48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051480"/>
      </p:ext>
    </p:extLst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E4DA-BBB0-4D9E-8F2A-56A2D54343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DD3DD-BC1B-4B03-B111-3753A4FA09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3822528"/>
      </p:ext>
    </p:extLst>
  </p:cSld>
  <p:clrMapOvr>
    <a:masterClrMapping/>
  </p:clrMapOvr>
  <p:transition spd="slow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6388-D20F-4429-8994-B7B6760945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43620-0561-4EB0-82CA-613C13722D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996948"/>
      </p:ext>
    </p:extLst>
  </p:cSld>
  <p:clrMapOvr>
    <a:masterClrMapping/>
  </p:clrMapOvr>
  <p:transition spd="slow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22DE-41D9-44A3-BC4F-6C54DA31F2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B63AA-148E-4BD6-B4FB-19338772A3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9274523"/>
      </p:ext>
    </p:extLst>
  </p:cSld>
  <p:clrMapOvr>
    <a:masterClrMapping/>
  </p:clrMapOvr>
  <p:transition spd="slow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91DF-8266-4FF4-A188-0D6AD8D574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E3DFD-C975-46D9-A8D3-5DBEAAB796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4119142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91DF-8266-4FF4-A188-0D6AD8D574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E3DFD-C975-46D9-A8D3-5DBEAAB796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890157"/>
      </p:ext>
    </p:extLst>
  </p:cSld>
  <p:clrMapOvr>
    <a:masterClrMapping/>
  </p:clrMapOvr>
  <p:transition spd="slow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32D8-E88E-4F2D-AF88-577EE714CA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8D654-C9DA-4C55-B03C-5D8A07677F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040926"/>
      </p:ext>
    </p:extLst>
  </p:cSld>
  <p:clrMapOvr>
    <a:masterClrMapping/>
  </p:clrMapOvr>
  <p:transition spd="slow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0D74-23FE-4466-815B-5F84CAA136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72AD9-008E-410C-B49F-0D2D101BB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7247667"/>
      </p:ext>
    </p:extLst>
  </p:cSld>
  <p:clrMapOvr>
    <a:masterClrMapping/>
  </p:clrMapOvr>
  <p:transition spd="slow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B198-3C43-4A5B-A017-97B0791B6B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4E4D-E984-46C6-95E7-199695D76B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6755398"/>
      </p:ext>
    </p:extLst>
  </p:cSld>
  <p:clrMapOvr>
    <a:masterClrMapping/>
  </p:clrMapOvr>
  <p:transition spd="slow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233A-F505-473C-B9B2-43D56A67D7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8748F-CF4F-4EBF-8D02-4A58B0DBDF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8099"/>
      </p:ext>
    </p:extLst>
  </p:cSld>
  <p:clrMapOvr>
    <a:masterClrMapping/>
  </p:clrMapOvr>
  <p:transition spd="slow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3AE4-8763-4FDE-9FC0-0E1644D71C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3EFF-CB8E-4FFA-8C48-E6BB29B000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5833769"/>
      </p:ext>
    </p:extLst>
  </p:cSld>
  <p:clrMapOvr>
    <a:masterClrMapping/>
  </p:clrMapOvr>
  <p:transition spd="slow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26FD-0752-4D03-A674-85BEE64C56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DA6D2-F7F4-4556-B234-41FEBCF563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4612225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32D8-E88E-4F2D-AF88-577EE714CA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8D654-C9DA-4C55-B03C-5D8A07677F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7417411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0D74-23FE-4466-815B-5F84CAA136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72AD9-008E-410C-B49F-0D2D101BB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3067570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B198-3C43-4A5B-A017-97B0791B6B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4E4D-E984-46C6-95E7-199695D76B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7705330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233A-F505-473C-B9B2-43D56A67D7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8748F-CF4F-4EBF-8D02-4A58B0DBDF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568812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ECE624-96CD-46CD-909D-9AF3CA30D0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E934A2-BE04-433D-8F71-9174443CB47B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2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ECE624-96CD-46CD-909D-9AF3CA30D0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E934A2-BE04-433D-8F71-9174443CB47B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8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ECE624-96CD-46CD-909D-9AF3CA30D0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E934A2-BE04-433D-8F71-9174443CB47B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7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ECE624-96CD-46CD-909D-9AF3CA30D0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E934A2-BE04-433D-8F71-9174443CB47B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4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ECE624-96CD-46CD-909D-9AF3CA30D0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E934A2-BE04-433D-8F71-9174443CB47B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4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.gif"/><Relationship Id="rId5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slide" Target="slide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8.xml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.gif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.gif"/><Relationship Id="rId5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09763" y="293689"/>
            <a:ext cx="8572500" cy="6143625"/>
          </a:xfrm>
          <a:prstGeom prst="rect">
            <a:avLst/>
          </a:prstGeom>
          <a:solidFill>
            <a:srgbClr val="FFF9D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3000" y="5732463"/>
            <a:ext cx="6858000" cy="1243012"/>
          </a:xfrm>
        </p:spPr>
        <p:txBody>
          <a:bodyPr/>
          <a:lstStyle/>
          <a:p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Набережные Челны</a:t>
            </a:r>
          </a:p>
          <a:p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376" y="476251"/>
            <a:ext cx="65960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Республики Татарстан</a:t>
            </a:r>
            <a:endParaRPr lang="ru-RU" sz="10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ГАПОУ 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Набережночелнинский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педагогический колледж»</a:t>
            </a:r>
            <a:endParaRPr lang="ru-RU" sz="10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Подзаголовок 2"/>
          <p:cNvSpPr txBox="1">
            <a:spLocks/>
          </p:cNvSpPr>
          <p:nvPr/>
        </p:nvSpPr>
        <p:spPr bwMode="auto">
          <a:xfrm>
            <a:off x="6456364" y="3598863"/>
            <a:ext cx="418147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buNone/>
            </a:pPr>
            <a:r>
              <a:rPr lang="ru-RU" altLang="ru-RU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fontAlgn="base">
              <a:spcBef>
                <a:spcPts val="1000"/>
              </a:spcBef>
              <a:spcAft>
                <a:spcPct val="0"/>
              </a:spcAft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en-GB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курса группы П-162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44. 02. 02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«Преподавание в начальных классах»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Шакирова Алия Раилевна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  <a:buNone/>
            </a:pPr>
            <a:endParaRPr lang="ru-RU" altLang="ru-RU" sz="6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38" y="1704975"/>
            <a:ext cx="788035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члены предложения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в конец 1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9685421" y="5718175"/>
            <a:ext cx="661737" cy="622467"/>
          </a:xfrm>
          <a:prstGeom prst="actionButtonE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50969" y="112366"/>
            <a:ext cx="11403883" cy="6633267"/>
          </a:xfrm>
          <a:prstGeom prst="rect">
            <a:avLst/>
          </a:prstGeom>
          <a:solidFill>
            <a:srgbClr val="FFF9D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в конец 24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10880023" y="5812393"/>
            <a:ext cx="661737" cy="622467"/>
          </a:xfrm>
          <a:prstGeom prst="actionButtonE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5218" y="439249"/>
            <a:ext cx="9492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 в тексте только сказуемые.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1554839" y="5869376"/>
            <a:ext cx="2707105" cy="565484"/>
          </a:xfrm>
          <a:prstGeom prst="actionButtonBlank">
            <a:avLst/>
          </a:prstGeom>
          <a:solidFill>
            <a:srgbClr val="FFFFCC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260" name="Picture 4" descr="https://avatars.mds.yandex.net/get-pdb/2799977/f90fe2fc-df4e-4f9c-9f0c-027f552ab9bb/ori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80" y="2671084"/>
            <a:ext cx="2643625" cy="26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703775" y="2316496"/>
            <a:ext cx="784680" cy="92211"/>
            <a:chOff x="4665264" y="3231457"/>
            <a:chExt cx="784680" cy="92211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665265" y="3231457"/>
              <a:ext cx="784679" cy="5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4665264" y="3323666"/>
              <a:ext cx="784680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644011" y="1808172"/>
            <a:ext cx="9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960" y="1824146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87333" y="1825325"/>
            <a:ext cx="570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58323" y="1838301"/>
            <a:ext cx="1203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аток.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415778" y="1837102"/>
            <a:ext cx="1500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Блестит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468053" y="2331392"/>
            <a:ext cx="1309156" cy="92211"/>
            <a:chOff x="4665264" y="3231457"/>
            <a:chExt cx="784680" cy="92211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4665265" y="3231457"/>
              <a:ext cx="784679" cy="5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4665264" y="3323666"/>
              <a:ext cx="784680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Прямоугольник 33"/>
          <p:cNvSpPr/>
          <p:nvPr/>
        </p:nvSpPr>
        <p:spPr>
          <a:xfrm>
            <a:off x="6950861" y="1860240"/>
            <a:ext cx="816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лёд.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817275" y="1837102"/>
            <a:ext cx="153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</a:t>
            </a:r>
            <a:endParaRPr lang="ru-RU" sz="2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64726" y="2591350"/>
            <a:ext cx="1465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оньки.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173360" y="2575376"/>
            <a:ext cx="849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732078" y="2561221"/>
            <a:ext cx="1612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оньках.</a:t>
            </a:r>
            <a:endParaRPr lang="ru-RU" sz="2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897063" y="2575900"/>
            <a:ext cx="570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lang="ru-RU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9355729" y="1835808"/>
            <a:ext cx="129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надела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9355729" y="2273623"/>
            <a:ext cx="1309156" cy="92211"/>
            <a:chOff x="4665264" y="3231457"/>
            <a:chExt cx="784680" cy="92211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4665265" y="3231457"/>
              <a:ext cx="784679" cy="5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4665264" y="3323666"/>
              <a:ext cx="784680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3264743" y="3038335"/>
            <a:ext cx="1445479" cy="76235"/>
            <a:chOff x="4665264" y="3231457"/>
            <a:chExt cx="784680" cy="92211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4665265" y="3231457"/>
              <a:ext cx="784679" cy="50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4665264" y="3323666"/>
              <a:ext cx="784680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3187290" y="2578873"/>
            <a:ext cx="1608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катается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2" descr="https://www.seekpng.com/png/detail/215-2151167_mickey-mouse-peeking-png-clipart-royalty-free-micke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" b="992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59412" y="2764944"/>
            <a:ext cx="1755298" cy="23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Управляющая кнопка: настраиваемая 48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5732078" y="5869376"/>
            <a:ext cx="2707105" cy="565484"/>
          </a:xfrm>
          <a:prstGeom prst="actionButtonBlank">
            <a:avLst/>
          </a:prstGeom>
          <a:solidFill>
            <a:srgbClr val="FFFFCC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верно?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rId9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1617575" y="4904612"/>
            <a:ext cx="2707105" cy="565484"/>
          </a:xfrm>
          <a:prstGeom prst="actionButtonBlank">
            <a:avLst/>
          </a:prstGeom>
          <a:solidFill>
            <a:srgbClr val="FFFFCC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7783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E55A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E55A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E55A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E55A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2" grpId="0"/>
      <p:bldP spid="23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7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50969" y="112366"/>
            <a:ext cx="11403883" cy="6633267"/>
          </a:xfrm>
          <a:prstGeom prst="rect">
            <a:avLst/>
          </a:prstGeom>
          <a:solidFill>
            <a:srgbClr val="FFF9D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омой 26">
            <a:hlinkClick r:id="" action="ppaction://hlinkshowjump?jump=firstslide" highlightClick="1">
              <a:snd r:embed="rId2" name="chimes.wav"/>
            </a:hlinkClick>
          </p:cNvPr>
          <p:cNvSpPr/>
          <p:nvPr/>
        </p:nvSpPr>
        <p:spPr>
          <a:xfrm>
            <a:off x="10869390" y="5857063"/>
            <a:ext cx="757989" cy="694866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www.seekpng.com/png/detail/215-2151167_mickey-mouse-peeking-png-clipart-royalty-free-mick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" b="992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07" y="2275400"/>
            <a:ext cx="2924509" cy="384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5576635" y="311185"/>
            <a:ext cx="5965125" cy="3719393"/>
          </a:xfrm>
          <a:prstGeom prst="cloudCallout">
            <a:avLst>
              <a:gd name="adj1" fmla="val -82870"/>
              <a:gd name="adj2" fmla="val 1620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большое, что помог мне! Теперь я узнал много нового.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9930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602307" y="90488"/>
            <a:ext cx="11133438" cy="6143625"/>
          </a:xfrm>
          <a:prstGeom prst="rect">
            <a:avLst/>
          </a:prstGeom>
          <a:solidFill>
            <a:srgbClr val="FFF9D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737735" y="1724930"/>
            <a:ext cx="280831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подлежащее</a:t>
            </a: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628085" y="1724930"/>
            <a:ext cx="2808312" cy="91440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сказуемое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23440" y="4072883"/>
            <a:ext cx="4327913" cy="1162609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6600" dirty="0">
                <a:solidFill>
                  <a:prstClr val="white"/>
                </a:solidFill>
              </a:rPr>
              <a:t>         </a:t>
            </a:r>
            <a:r>
              <a:rPr lang="ru-RU" sz="6600" dirty="0" smtClean="0">
                <a:solidFill>
                  <a:prstClr val="white"/>
                </a:solidFill>
              </a:rPr>
              <a:t>      } 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44952" y="4148966"/>
            <a:ext cx="3166614" cy="1049269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152900" y="1292225"/>
            <a:ext cx="0" cy="431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141788" y="1292225"/>
            <a:ext cx="38909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023225" y="1292225"/>
            <a:ext cx="0" cy="4333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121150" y="2640013"/>
            <a:ext cx="0" cy="431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121151" y="3071813"/>
            <a:ext cx="38909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012113" y="2640013"/>
            <a:ext cx="0" cy="4302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493273" y="3351498"/>
            <a:ext cx="325768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6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выражены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1567030" y="3717674"/>
            <a:ext cx="2390023" cy="1839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850188" y="3741738"/>
            <a:ext cx="223361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567030" y="3683377"/>
            <a:ext cx="0" cy="1677987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0083800" y="3719514"/>
            <a:ext cx="0" cy="1677987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567030" y="5368872"/>
            <a:ext cx="8516770" cy="1562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38"/>
          <p:cNvSpPr txBox="1">
            <a:spLocks noChangeArrowheads="1"/>
          </p:cNvSpPr>
          <p:nvPr/>
        </p:nvSpPr>
        <p:spPr bwMode="auto">
          <a:xfrm>
            <a:off x="1723439" y="4185286"/>
            <a:ext cx="33102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местоимением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999632" y="4335177"/>
            <a:ext cx="11512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spc="5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3101" name="TextBox 40"/>
          <p:cNvSpPr txBox="1">
            <a:spLocks noChangeArrowheads="1"/>
          </p:cNvSpPr>
          <p:nvPr/>
        </p:nvSpPr>
        <p:spPr bwMode="auto">
          <a:xfrm>
            <a:off x="7135813" y="4467429"/>
            <a:ext cx="1660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глаголом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005138" y="2492375"/>
            <a:ext cx="223361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915151" y="2427288"/>
            <a:ext cx="22336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915151" y="2495550"/>
            <a:ext cx="22336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5" name="TextBox 44"/>
          <p:cNvSpPr txBox="1">
            <a:spLocks noChangeArrowheads="1"/>
          </p:cNvSpPr>
          <p:nvPr/>
        </p:nvSpPr>
        <p:spPr bwMode="auto">
          <a:xfrm>
            <a:off x="4821239" y="2640014"/>
            <a:ext cx="2927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делает? и др</a:t>
            </a:r>
            <a:r>
              <a:rPr lang="ru-RU" altLang="ru-RU" sz="28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106" name="TextBox 45"/>
          <p:cNvSpPr txBox="1">
            <a:spLocks noChangeArrowheads="1"/>
          </p:cNvSpPr>
          <p:nvPr/>
        </p:nvSpPr>
        <p:spPr bwMode="auto">
          <a:xfrm>
            <a:off x="5364164" y="836614"/>
            <a:ext cx="1731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кто? что</a:t>
            </a:r>
            <a:r>
              <a:rPr lang="ru-RU" altLang="ru-RU" sz="2800" b="1" dirty="0">
                <a:solidFill>
                  <a:prstClr val="black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421885" y="3980786"/>
            <a:ext cx="4729024" cy="15089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3738563" y="2701925"/>
            <a:ext cx="0" cy="1017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8472488" y="2701925"/>
            <a:ext cx="0" cy="1017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6307318" y="3978405"/>
            <a:ext cx="4032447" cy="15089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833934" y="1531334"/>
            <a:ext cx="57740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723440" y="74601"/>
            <a:ext cx="8658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главные члены предложения.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составляют грамматическую основу предложения.</a:t>
            </a:r>
          </a:p>
        </p:txBody>
      </p:sp>
      <p:sp>
        <p:nvSpPr>
          <p:cNvPr id="45" name="Управляющая кнопка: в конец 44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0834868" y="5397501"/>
            <a:ext cx="661737" cy="622467"/>
          </a:xfrm>
          <a:prstGeom prst="actionButtonE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604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87063" y="104417"/>
            <a:ext cx="11403883" cy="6633267"/>
          </a:xfrm>
          <a:prstGeom prst="rect">
            <a:avLst/>
          </a:prstGeom>
          <a:solidFill>
            <a:srgbClr val="FFF9D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98773" y="319503"/>
            <a:ext cx="7780462" cy="20162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>
              <a:defRPr/>
            </a:pP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Подлежащее</a:t>
            </a: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главный член предложения, который связан со сказуемым и отвечает на вопросы 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кто? </a:t>
            </a: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5032" y="2590490"/>
            <a:ext cx="364038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Подлежащим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бывают с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уществительные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местоимения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именительном падеже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6160" y="2775156"/>
            <a:ext cx="5687166" cy="2308324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Даши в комнате живут </a:t>
            </a: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синички</a:t>
            </a: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Весь день они </a:t>
            </a: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</a:t>
            </a: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скачут и поют. Даша </a:t>
            </a: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очень </a:t>
            </a: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любит. Она </a:t>
            </a: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кормит </a:t>
            </a: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 и чистит их </a:t>
            </a: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клетку</a:t>
            </a: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449052" y="3709603"/>
            <a:ext cx="15049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072561" y="3717843"/>
            <a:ext cx="72072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268038" y="4169112"/>
            <a:ext cx="93662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657646" y="4568613"/>
            <a:ext cx="71913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536701" y="9018588"/>
            <a:ext cx="93662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Управляющая кнопка: в конец 15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0938677" y="6023172"/>
            <a:ext cx="661737" cy="622467"/>
          </a:xfrm>
          <a:prstGeom prst="actionButtonE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9793286" y="5950773"/>
            <a:ext cx="757989" cy="694866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4650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387063" y="104417"/>
            <a:ext cx="11403883" cy="6633267"/>
          </a:xfrm>
          <a:prstGeom prst="rect">
            <a:avLst/>
          </a:prstGeom>
          <a:solidFill>
            <a:srgbClr val="FFF9D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63552" y="188641"/>
            <a:ext cx="7780462" cy="20162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just">
              <a:defRPr/>
            </a:pP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Сказуемое</a:t>
            </a: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главный член предложения, который связан с подлежащим и отвечает на вопросы 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(с)делает? </a:t>
            </a: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(с)делают?  что (с)делал?  что (с)делали? и др.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29110" y="3073401"/>
            <a:ext cx="32414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Сказуемым чаще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бывают 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7102" y="2526396"/>
            <a:ext cx="5713846" cy="3108543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Зашумел в лесу золотой       </a:t>
            </a:r>
          </a:p>
          <a:p>
            <a:pPr>
              <a:defRPr/>
            </a:pP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дождь. Деревья по колено в</a:t>
            </a:r>
          </a:p>
          <a:p>
            <a:pPr>
              <a:defRPr/>
            </a:pP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листьях стоят. Ёлочки листья-</a:t>
            </a:r>
          </a:p>
          <a:p>
            <a:pPr>
              <a:defRPr/>
            </a:pP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украсились. Грибы под</a:t>
            </a:r>
          </a:p>
          <a:p>
            <a:pPr>
              <a:defRPr/>
            </a:pP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деревьями спрятались. </a:t>
            </a:r>
            <a:endParaRPr lang="ru-RU" sz="28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Н.Сладкову</a:t>
            </a:r>
            <a:r>
              <a:rPr lang="ru-RU" sz="28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536701" y="9018588"/>
            <a:ext cx="93662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5295901" y="2984857"/>
            <a:ext cx="1584325" cy="80295"/>
            <a:chOff x="3851920" y="3072822"/>
            <a:chExt cx="2234166" cy="80157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3851920" y="3072822"/>
              <a:ext cx="223416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851920" y="3152979"/>
              <a:ext cx="2234166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6411580" y="3813985"/>
            <a:ext cx="1008063" cy="108811"/>
            <a:chOff x="2477258" y="3272562"/>
            <a:chExt cx="2234166" cy="10862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2477258" y="3272562"/>
              <a:ext cx="223416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477258" y="3381188"/>
              <a:ext cx="223416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20"/>
          <p:cNvGrpSpPr>
            <a:grpSpLocks/>
          </p:cNvGrpSpPr>
          <p:nvPr/>
        </p:nvGrpSpPr>
        <p:grpSpPr bwMode="auto">
          <a:xfrm>
            <a:off x="5478633" y="4256897"/>
            <a:ext cx="2116137" cy="116391"/>
            <a:chOff x="3851920" y="3072822"/>
            <a:chExt cx="2234166" cy="11619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3851920" y="3072822"/>
              <a:ext cx="223416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851920" y="3189012"/>
              <a:ext cx="223416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46"/>
          <p:cNvGrpSpPr>
            <a:grpSpLocks/>
          </p:cNvGrpSpPr>
          <p:nvPr/>
        </p:nvGrpSpPr>
        <p:grpSpPr bwMode="auto">
          <a:xfrm>
            <a:off x="6915611" y="4719413"/>
            <a:ext cx="1891505" cy="105250"/>
            <a:chOff x="3851920" y="3072822"/>
            <a:chExt cx="2234166" cy="68146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3851920" y="3072822"/>
              <a:ext cx="223416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3851920" y="3140968"/>
              <a:ext cx="223416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Управляющая кнопка: в конец 3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0980947" y="5843671"/>
            <a:ext cx="661737" cy="622467"/>
          </a:xfrm>
          <a:prstGeom prst="actionButtonE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rId3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9952959" y="5838878"/>
            <a:ext cx="757989" cy="694866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2863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50969" y="112366"/>
            <a:ext cx="11403883" cy="6633267"/>
          </a:xfrm>
          <a:prstGeom prst="rect">
            <a:avLst/>
          </a:prstGeom>
          <a:solidFill>
            <a:srgbClr val="FFF9D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26361" y="427693"/>
            <a:ext cx="971783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всегда сказуемые – это обязательно глаголы, а подлежащие – существительные. Иногда существительные бывают сказуемыми. Такие сказуемые отвечают на вопросы </a:t>
            </a: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такое? кто таков?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подобные: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61850" y="4803757"/>
            <a:ext cx="5900232" cy="1296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just">
              <a:defRPr/>
            </a:pP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предложениях такого типа между подлежащим и сказуемым ставится тире.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942" y="2329067"/>
            <a:ext cx="8686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труса и заяц – волк. Каждый человек – загадка.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17864" y="2818358"/>
            <a:ext cx="79216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4733787" y="2809005"/>
            <a:ext cx="1008063" cy="68262"/>
            <a:chOff x="3851920" y="3072822"/>
            <a:chExt cx="2234166" cy="6814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851920" y="3072822"/>
              <a:ext cx="223416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851920" y="3140968"/>
              <a:ext cx="223416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V="1">
            <a:off x="7176334" y="2791171"/>
            <a:ext cx="1439863" cy="190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6"/>
          <p:cNvGrpSpPr>
            <a:grpSpLocks/>
          </p:cNvGrpSpPr>
          <p:nvPr/>
        </p:nvGrpSpPr>
        <p:grpSpPr bwMode="auto">
          <a:xfrm>
            <a:off x="8828457" y="2808056"/>
            <a:ext cx="1492250" cy="68263"/>
            <a:chOff x="3851920" y="3072822"/>
            <a:chExt cx="2234166" cy="68146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3851920" y="3072822"/>
              <a:ext cx="223416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851920" y="3140968"/>
              <a:ext cx="223416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1691942" y="3926599"/>
            <a:ext cx="835292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– всегда пригодится.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1793552" y="4435448"/>
            <a:ext cx="1439862" cy="190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6"/>
          <p:cNvGrpSpPr>
            <a:grpSpLocks/>
          </p:cNvGrpSpPr>
          <p:nvPr/>
        </p:nvGrpSpPr>
        <p:grpSpPr bwMode="auto">
          <a:xfrm>
            <a:off x="4566437" y="4429475"/>
            <a:ext cx="2114550" cy="68263"/>
            <a:chOff x="3851920" y="3072822"/>
            <a:chExt cx="2234166" cy="68146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3851920" y="3072822"/>
              <a:ext cx="223416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851920" y="3140968"/>
              <a:ext cx="223416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Управляющая кнопка: в конец 24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0880023" y="5812393"/>
            <a:ext cx="661737" cy="622467"/>
          </a:xfrm>
          <a:prstGeom prst="actionButtonE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3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10880023" y="4889500"/>
            <a:ext cx="757989" cy="694866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311109" y="2938564"/>
            <a:ext cx="97178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бывает, что подлежащим становится неопределённая форма глагола: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9434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50969" y="112366"/>
            <a:ext cx="11403883" cy="6633267"/>
          </a:xfrm>
          <a:prstGeom prst="rect">
            <a:avLst/>
          </a:prstGeom>
          <a:solidFill>
            <a:srgbClr val="FFF9D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в конец 24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0880023" y="5812393"/>
            <a:ext cx="661737" cy="622467"/>
          </a:xfrm>
          <a:prstGeom prst="actionButtonE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3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10880023" y="4889500"/>
            <a:ext cx="757989" cy="694866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www.seekpng.com/png/detail/215-2151167_mickey-mouse-peeking-png-clipart-royalty-free-mic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" b="992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07" y="2275400"/>
            <a:ext cx="2924509" cy="384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5576635" y="311185"/>
            <a:ext cx="5965125" cy="3719393"/>
          </a:xfrm>
          <a:prstGeom prst="cloudCallout">
            <a:avLst>
              <a:gd name="adj1" fmla="val -82870"/>
              <a:gd name="adj2" fmla="val 1620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мой друг! У меня возникли трудности при выполнении заданий. Поможешь мне?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6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4584032" y="5450305"/>
            <a:ext cx="2707105" cy="565484"/>
          </a:xfrm>
          <a:prstGeom prst="actionButtonBlank">
            <a:avLst/>
          </a:prstGeom>
          <a:solidFill>
            <a:srgbClr val="FFFFCC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9383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50969" y="112366"/>
            <a:ext cx="11403883" cy="6633267"/>
          </a:xfrm>
          <a:prstGeom prst="rect">
            <a:avLst/>
          </a:prstGeom>
          <a:solidFill>
            <a:srgbClr val="FFF9D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в конец 24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10880023" y="5812393"/>
            <a:ext cx="661737" cy="622467"/>
          </a:xfrm>
          <a:prstGeom prst="actionButtonE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96728" y="314148"/>
            <a:ext cx="2237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4162422" y="1839124"/>
            <a:ext cx="2707105" cy="565484"/>
          </a:xfrm>
          <a:prstGeom prst="actionButtonBlank">
            <a:avLst/>
          </a:prstGeom>
          <a:solidFill>
            <a:srgbClr val="FFFFCC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4162421" y="2997592"/>
            <a:ext cx="2707105" cy="565484"/>
          </a:xfrm>
          <a:prstGeom prst="actionButtonBlank">
            <a:avLst/>
          </a:prstGeom>
          <a:solidFill>
            <a:srgbClr val="FFFFCC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4202628" y="4131366"/>
            <a:ext cx="2707105" cy="565484"/>
          </a:xfrm>
          <a:prstGeom prst="actionButtonBlank">
            <a:avLst/>
          </a:prstGeom>
          <a:solidFill>
            <a:srgbClr val="FFFFCC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>
              <a:snd r:embed="rId2" name="chimes.wav"/>
            </a:hlinkClick>
          </p:cNvPr>
          <p:cNvSpPr/>
          <p:nvPr/>
        </p:nvSpPr>
        <p:spPr>
          <a:xfrm>
            <a:off x="1554839" y="5869376"/>
            <a:ext cx="2707105" cy="565484"/>
          </a:xfrm>
          <a:prstGeom prst="actionButtonBlank">
            <a:avLst/>
          </a:prstGeom>
          <a:solidFill>
            <a:srgbClr val="FFFFCC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www.seekpng.com/png/detail/215-2151167_mickey-mouse-peeking-png-clipart-royalty-free-micke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" b="992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6471" y="1573328"/>
            <a:ext cx="2924509" cy="384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03010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50969" y="112366"/>
            <a:ext cx="11403883" cy="6633267"/>
          </a:xfrm>
          <a:prstGeom prst="rect">
            <a:avLst/>
          </a:prstGeom>
          <a:solidFill>
            <a:srgbClr val="FFF9D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в конец 24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10880023" y="5812393"/>
            <a:ext cx="661737" cy="622467"/>
          </a:xfrm>
          <a:prstGeom prst="actionButtonE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06452" y="265181"/>
            <a:ext cx="9492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 предложение, в котором правильно выделены главные члены предложения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1554839" y="5869376"/>
            <a:ext cx="2707105" cy="565484"/>
          </a:xfrm>
          <a:prstGeom prst="actionButtonBlank">
            <a:avLst/>
          </a:prstGeom>
          <a:solidFill>
            <a:srgbClr val="FFFFCC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4058" y="1907155"/>
            <a:ext cx="2955492" cy="1888958"/>
          </a:xfrm>
          <a:prstGeom prst="roundRect">
            <a:avLst/>
          </a:prstGeom>
          <a:solidFill>
            <a:srgbClr val="CDF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долго  шли по темной улице.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891362" y="2633886"/>
            <a:ext cx="66347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64975" y="2685103"/>
            <a:ext cx="782052" cy="120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89557" y="2601922"/>
            <a:ext cx="782052" cy="120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60" name="Picture 4" descr="https://avatars.mds.yandex.net/get-pdb/2799977/f90fe2fc-df4e-4f9c-9f0c-027f552ab9bb/ori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18" y="3657393"/>
            <a:ext cx="1653173" cy="16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210710" y="1906948"/>
            <a:ext cx="2955492" cy="1888958"/>
          </a:xfrm>
          <a:prstGeom prst="roundRect">
            <a:avLst/>
          </a:prstGeom>
          <a:solidFill>
            <a:srgbClr val="CDF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небе ярко сияет солнце.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5190397" y="2851426"/>
            <a:ext cx="66347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65265" y="3231457"/>
            <a:ext cx="784679" cy="5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665264" y="3323666"/>
            <a:ext cx="784680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7882789" y="1794460"/>
            <a:ext cx="2955492" cy="1888958"/>
          </a:xfrm>
          <a:prstGeom prst="roundRect">
            <a:avLst/>
          </a:prstGeom>
          <a:solidFill>
            <a:srgbClr val="CDF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Глубокой ночью она гуляла у берега.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8797049" y="3428999"/>
            <a:ext cx="111697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392761" y="2922897"/>
            <a:ext cx="66347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8414345" y="2997982"/>
            <a:ext cx="66347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Управляющая кнопка: настраиваемая 29">
            <a:hlinkClick r:id="rId7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6052910" y="5840884"/>
            <a:ext cx="2707105" cy="565484"/>
          </a:xfrm>
          <a:prstGeom prst="actionButtonBlank">
            <a:avLst/>
          </a:prstGeom>
          <a:solidFill>
            <a:srgbClr val="FFFFCC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291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E55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50969" y="112366"/>
            <a:ext cx="11403883" cy="6633267"/>
          </a:xfrm>
          <a:prstGeom prst="rect">
            <a:avLst/>
          </a:prstGeom>
          <a:solidFill>
            <a:srgbClr val="FFF9D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в конец 24">
            <a:hlinkClick r:id="" action="ppaction://hlinkshowjump?jump=nextslide" highlightClick="1">
              <a:snd r:embed="rId4" name="chimes.wav"/>
            </a:hlinkClick>
          </p:cNvPr>
          <p:cNvSpPr/>
          <p:nvPr/>
        </p:nvSpPr>
        <p:spPr>
          <a:xfrm>
            <a:off x="10880023" y="5812393"/>
            <a:ext cx="661737" cy="622467"/>
          </a:xfrm>
          <a:prstGeom prst="actionButtonE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5218" y="439249"/>
            <a:ext cx="9492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 в тексте только подлежащие.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1554839" y="5869376"/>
            <a:ext cx="2707105" cy="565484"/>
          </a:xfrm>
          <a:prstGeom prst="actionButtonBlank">
            <a:avLst/>
          </a:prstGeom>
          <a:solidFill>
            <a:srgbClr val="FFFFCC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260" name="Picture 4" descr="https://avatars.mds.yandex.net/get-pdb/2799977/f90fe2fc-df4e-4f9c-9f0c-027f552ab9bb/ori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80" y="2671084"/>
            <a:ext cx="2643625" cy="26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4540" y="1816652"/>
            <a:ext cx="98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0884" y="1837102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пошёл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87333" y="1825325"/>
            <a:ext cx="570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58323" y="1838301"/>
            <a:ext cx="1664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ыбалку.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833570" y="1838107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31347" y="1825325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907842" y="2595018"/>
            <a:ext cx="1552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</a:t>
            </a:r>
            <a:endParaRPr lang="ru-RU" sz="2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64726" y="2591350"/>
            <a:ext cx="934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ыб.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014494" y="2586901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Пети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797535" y="2594658"/>
            <a:ext cx="1099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ына.</a:t>
            </a:r>
            <a:endParaRPr lang="ru-RU" sz="2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078501" y="2581682"/>
            <a:ext cx="172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похвалил</a:t>
            </a:r>
            <a:endParaRPr lang="ru-RU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8504068" y="2591545"/>
            <a:ext cx="704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83596" y="2591350"/>
            <a:ext cx="1124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2" descr="https://www.seekpng.com/png/detail/215-2151167_mickey-mouse-peeking-png-clipart-royalty-free-micke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" b="992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6441" y="3559661"/>
            <a:ext cx="1755298" cy="23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Управляющая кнопка: настраиваемая 48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5732078" y="5869376"/>
            <a:ext cx="2707105" cy="565484"/>
          </a:xfrm>
          <a:prstGeom prst="actionButtonBlank">
            <a:avLst/>
          </a:prstGeom>
          <a:solidFill>
            <a:srgbClr val="FFFFCC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верно?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320683" y="1831716"/>
            <a:ext cx="1586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рыбалке</a:t>
            </a:r>
            <a:endParaRPr lang="ru-RU" sz="28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384904" y="1825325"/>
            <a:ext cx="1405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поймал</a:t>
            </a:r>
            <a:endParaRPr lang="ru-RU" sz="28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9863658" y="1816652"/>
            <a:ext cx="115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endParaRPr lang="ru-RU" sz="28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9243646" y="2587370"/>
            <a:ext cx="752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</a:t>
            </a:r>
            <a:endParaRPr lang="ru-RU" sz="2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0047095" y="2598101"/>
            <a:ext cx="1064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ыбу.</a:t>
            </a:r>
            <a:endParaRPr lang="ru-RU" sz="28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554839" y="2339872"/>
            <a:ext cx="9260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907015" y="2333493"/>
            <a:ext cx="477889" cy="63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882970" y="3098523"/>
            <a:ext cx="9260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8460126" y="3098523"/>
            <a:ext cx="7486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Управляющая кнопка: настраиваемая 57">
            <a:hlinkClick r:id="rId9" action="ppaction://hlinksldjump" highlightClick="1">
              <a:snd r:embed="rId4" name="chimes.wav"/>
            </a:hlinkClick>
          </p:cNvPr>
          <p:cNvSpPr/>
          <p:nvPr/>
        </p:nvSpPr>
        <p:spPr>
          <a:xfrm>
            <a:off x="1554839" y="4993119"/>
            <a:ext cx="2707105" cy="565484"/>
          </a:xfrm>
          <a:prstGeom prst="actionButtonBlank">
            <a:avLst/>
          </a:prstGeom>
          <a:solidFill>
            <a:srgbClr val="FFFFCC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068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E55A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E55A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E55A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E55A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2" grpId="0"/>
      <p:bldP spid="23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7" grpId="0"/>
      <p:bldP spid="49" grpId="0" animBg="1"/>
      <p:bldP spid="50" grpId="0"/>
      <p:bldP spid="51" grpId="0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401</Words>
  <Application>Microsoft Office PowerPoint</Application>
  <PresentationFormat>Широкоэкранный</PresentationFormat>
  <Paragraphs>95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1_Тема Office</vt:lpstr>
      <vt:lpstr>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Главные  члены  предложения</dc:title>
  <dc:creator>Shakirova</dc:creator>
  <cp:lastModifiedBy>Shakirova</cp:lastModifiedBy>
  <cp:revision>15</cp:revision>
  <dcterms:created xsi:type="dcterms:W3CDTF">2020-04-26T15:35:39Z</dcterms:created>
  <dcterms:modified xsi:type="dcterms:W3CDTF">2020-04-26T18:55:51Z</dcterms:modified>
</cp:coreProperties>
</file>